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7" r:id="rId2"/>
    <p:sldId id="258" r:id="rId3"/>
    <p:sldId id="259" r:id="rId4"/>
    <p:sldId id="260" r:id="rId5"/>
    <p:sldId id="275" r:id="rId6"/>
    <p:sldId id="272" r:id="rId7"/>
    <p:sldId id="276" r:id="rId8"/>
    <p:sldId id="277" r:id="rId9"/>
    <p:sldId id="278" r:id="rId10"/>
    <p:sldId id="280" r:id="rId11"/>
    <p:sldId id="281" r:id="rId12"/>
    <p:sldId id="279" r:id="rId13"/>
    <p:sldId id="282" r:id="rId14"/>
    <p:sldId id="283" r:id="rId15"/>
    <p:sldId id="284" r:id="rId16"/>
    <p:sldId id="285" r:id="rId17"/>
    <p:sldId id="274" r:id="rId1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66FF"/>
    <a:srgbClr val="3333FF"/>
    <a:srgbClr val="BBE0E3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12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7FB5478-472C-4392-AFFD-01F5A3E3D39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780741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C03B86C-E07F-4B2D-9E59-E282C1E6D905}" type="slidenum">
              <a:rPr lang="en-US"/>
              <a:pPr/>
              <a:t>3</a:t>
            </a:fld>
            <a:endParaRPr lang="en-US"/>
          </a:p>
        </p:txBody>
      </p:sp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72822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46E7FB6-59D3-4580-B95A-9D748AC675AC}" type="slidenum">
              <a:rPr lang="en-US"/>
              <a:pPr/>
              <a:t>17</a:t>
            </a:fld>
            <a:endParaRPr lang="en-US"/>
          </a:p>
        </p:txBody>
      </p:sp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816733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F04C8B-C956-4B77-85D8-8D9956FE21F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B85522-B13E-483B-95C2-B294F33604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1A8B85-8E22-435E-8F08-679EC026501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DC0AF0-AB36-404B-9E4B-C2C3333C04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EC44FB-9106-417C-9E0C-7A303452150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B20FA3-ACBA-4D2F-A2D1-6B93AA811CD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8FA543-5706-4BBB-AE64-47432B1EC24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E9D9E2-45AA-4F49-9873-C8DD235F43F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0B6FC4-459B-44B6-AE5D-C41AEDAA88A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FD3647-D4EC-4857-BCAF-D009F11F885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A84DCA-75B6-4E81-8489-381828AF8D5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5DD3859A-EFB3-4193-B0E5-465997F7CF6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slide" Target="slide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0" y="0"/>
            <a:ext cx="9144000" cy="6861175"/>
            <a:chOff x="0" y="0"/>
            <a:chExt cx="5760" cy="4322"/>
          </a:xfrm>
        </p:grpSpPr>
        <p:pic>
          <p:nvPicPr>
            <p:cNvPr id="3075" name="Picture 3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0"/>
              <a:ext cx="5760" cy="43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3076" name="Text Box 4"/>
            <p:cNvSpPr txBox="1">
              <a:spLocks noChangeArrowheads="1"/>
            </p:cNvSpPr>
            <p:nvPr/>
          </p:nvSpPr>
          <p:spPr bwMode="auto">
            <a:xfrm>
              <a:off x="228" y="87"/>
              <a:ext cx="543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3200" b="1">
                  <a:latin typeface="Arial Black" pitchFamily="34" charset="0"/>
                </a:rPr>
                <a:t>9-4</a:t>
              </a:r>
              <a:endParaRPr lang="en-US" sz="800"/>
            </a:p>
          </p:txBody>
        </p:sp>
        <p:sp>
          <p:nvSpPr>
            <p:cNvPr id="3077" name="Text Box 5"/>
            <p:cNvSpPr txBox="1">
              <a:spLocks noChangeArrowheads="1"/>
            </p:cNvSpPr>
            <p:nvPr/>
          </p:nvSpPr>
          <p:spPr bwMode="auto">
            <a:xfrm>
              <a:off x="864" y="103"/>
              <a:ext cx="4896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3200">
                  <a:solidFill>
                    <a:schemeClr val="bg1"/>
                  </a:solidFill>
                  <a:latin typeface="Arial Black" pitchFamily="34" charset="0"/>
                </a:rPr>
                <a:t>Converting Metric Units</a:t>
              </a:r>
              <a:endParaRPr lang="en-US" sz="2400">
                <a:latin typeface="Verdana" pitchFamily="34" charset="0"/>
              </a:endParaRPr>
            </a:p>
          </p:txBody>
        </p:sp>
        <p:sp>
          <p:nvSpPr>
            <p:cNvPr id="3078" name="Text Box 6"/>
            <p:cNvSpPr txBox="1">
              <a:spLocks noChangeArrowheads="1"/>
            </p:cNvSpPr>
            <p:nvPr/>
          </p:nvSpPr>
          <p:spPr bwMode="auto">
            <a:xfrm>
              <a:off x="96" y="4128"/>
              <a:ext cx="81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1400" b="1">
                  <a:solidFill>
                    <a:schemeClr val="bg1"/>
                  </a:solidFill>
                  <a:latin typeface="Verdana" pitchFamily="34" charset="0"/>
                </a:rPr>
                <a:t>Course 1</a:t>
              </a:r>
            </a:p>
          </p:txBody>
        </p:sp>
      </p:grpSp>
      <p:sp>
        <p:nvSpPr>
          <p:cNvPr id="3079" name="Text Box 7">
            <a:hlinkClick r:id="" action="ppaction://hlinkshowjump?jump=nextslide"/>
          </p:cNvPr>
          <p:cNvSpPr txBox="1">
            <a:spLocks noChangeArrowheads="1"/>
          </p:cNvSpPr>
          <p:nvPr/>
        </p:nvSpPr>
        <p:spPr bwMode="auto">
          <a:xfrm>
            <a:off x="3798888" y="2351088"/>
            <a:ext cx="185578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800" u="sng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Warm Up</a:t>
            </a:r>
            <a:endParaRPr lang="en-US" sz="2400" u="sng">
              <a:latin typeface="Verdana" pitchFamily="34" charset="0"/>
            </a:endParaRPr>
          </a:p>
        </p:txBody>
      </p:sp>
      <p:sp>
        <p:nvSpPr>
          <p:cNvPr id="3080" name="Text Box 8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3787775" y="3646488"/>
            <a:ext cx="376396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800" u="sng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Lesson Presentation</a:t>
            </a:r>
            <a:endParaRPr lang="en-US" sz="2400" u="sng">
              <a:latin typeface="Verdana" pitchFamily="34" charset="0"/>
            </a:endParaRPr>
          </a:p>
        </p:txBody>
      </p:sp>
      <p:sp>
        <p:nvSpPr>
          <p:cNvPr id="3081" name="Text Box 9">
            <a:hlinkClick r:id="rId4" action="ppaction://hlinksldjump"/>
          </p:cNvPr>
          <p:cNvSpPr txBox="1">
            <a:spLocks noChangeArrowheads="1"/>
          </p:cNvSpPr>
          <p:nvPr/>
        </p:nvSpPr>
        <p:spPr bwMode="auto">
          <a:xfrm>
            <a:off x="3779838" y="3036888"/>
            <a:ext cx="363696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800" u="sng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Problem of the Day</a:t>
            </a:r>
            <a:endParaRPr lang="en-US" sz="2800" u="sng"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468313" y="990600"/>
            <a:ext cx="8153400" cy="3560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2400" b="1">
                <a:solidFill>
                  <a:srgbClr val="006699"/>
                </a:solidFill>
                <a:latin typeface="Arial Black" pitchFamily="34" charset="0"/>
              </a:rPr>
              <a:t>     </a:t>
            </a:r>
            <a:r>
              <a:rPr lang="en-US" altLang="en-US" sz="2400">
                <a:solidFill>
                  <a:srgbClr val="006699"/>
                </a:solidFill>
                <a:latin typeface="Arial Black" pitchFamily="34" charset="0"/>
              </a:rPr>
              <a:t>Check It Out: Example 2</a:t>
            </a:r>
          </a:p>
          <a:p>
            <a:pPr>
              <a:spcBef>
                <a:spcPct val="50000"/>
              </a:spcBef>
            </a:pPr>
            <a:r>
              <a:rPr lang="en-US" altLang="en-US" sz="2400" b="1">
                <a:latin typeface="Verdana" pitchFamily="34" charset="0"/>
              </a:rPr>
              <a:t>Convert.</a:t>
            </a:r>
          </a:p>
          <a:p>
            <a:pPr>
              <a:spcBef>
                <a:spcPct val="50000"/>
              </a:spcBef>
            </a:pPr>
            <a:r>
              <a:rPr lang="en-US" altLang="en-US" sz="2400" b="1">
                <a:latin typeface="Verdana" pitchFamily="34" charset="0"/>
              </a:rPr>
              <a:t>A. </a:t>
            </a:r>
            <a:r>
              <a:rPr lang="en-US" altLang="en-US" sz="2400">
                <a:latin typeface="Verdana" pitchFamily="34" charset="0"/>
              </a:rPr>
              <a:t>The picture frame is 90 cm wide.                     </a:t>
            </a:r>
            <a:r>
              <a:rPr lang="en-US" altLang="en-US" sz="2400">
                <a:solidFill>
                  <a:schemeClr val="bg1"/>
                </a:solidFill>
                <a:latin typeface="Verdana" pitchFamily="34" charset="0"/>
              </a:rPr>
              <a:t>T  </a:t>
            </a:r>
            <a:r>
              <a:rPr lang="en-US" altLang="en-US" sz="2400">
                <a:latin typeface="Verdana" pitchFamily="34" charset="0"/>
              </a:rPr>
              <a:t> 90 cm = _____ mm</a:t>
            </a:r>
            <a:endParaRPr lang="en-US" altLang="en-US" sz="2400" b="1">
              <a:latin typeface="Verdana" pitchFamily="34" charset="0"/>
            </a:endParaRPr>
          </a:p>
          <a:p>
            <a:pPr>
              <a:spcBef>
                <a:spcPct val="50000"/>
              </a:spcBef>
            </a:pPr>
            <a:endParaRPr lang="en-US" altLang="en-US" sz="2400" b="1">
              <a:latin typeface="Verdana" pitchFamily="34" charset="0"/>
            </a:endParaRPr>
          </a:p>
          <a:p>
            <a:pPr>
              <a:spcBef>
                <a:spcPct val="50000"/>
              </a:spcBef>
            </a:pPr>
            <a:endParaRPr lang="en-US" altLang="en-US" sz="2400" b="1">
              <a:latin typeface="Verdana" pitchFamily="34" charset="0"/>
            </a:endParaRPr>
          </a:p>
          <a:p>
            <a:pPr>
              <a:spcBef>
                <a:spcPct val="50000"/>
              </a:spcBef>
            </a:pPr>
            <a:endParaRPr lang="en-US" altLang="en-US" sz="2400">
              <a:latin typeface="Verdana" pitchFamily="34" charset="0"/>
            </a:endParaRPr>
          </a:p>
        </p:txBody>
      </p:sp>
      <p:sp>
        <p:nvSpPr>
          <p:cNvPr id="32772" name="Text Box 4"/>
          <p:cNvSpPr txBox="1">
            <a:spLocks noChangeArrowheads="1"/>
          </p:cNvSpPr>
          <p:nvPr/>
        </p:nvSpPr>
        <p:spPr bwMode="auto">
          <a:xfrm>
            <a:off x="973138" y="3676650"/>
            <a:ext cx="39036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Verdana" pitchFamily="34" charset="0"/>
              </a:rPr>
              <a:t>90 cm = (90 • 10) mm</a:t>
            </a:r>
          </a:p>
        </p:txBody>
      </p:sp>
      <p:sp>
        <p:nvSpPr>
          <p:cNvPr id="32773" name="Text Box 5"/>
          <p:cNvSpPr txBox="1">
            <a:spLocks noChangeArrowheads="1"/>
          </p:cNvSpPr>
          <p:nvPr/>
        </p:nvSpPr>
        <p:spPr bwMode="auto">
          <a:xfrm>
            <a:off x="990600" y="46482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Verdana" pitchFamily="34" charset="0"/>
              </a:rPr>
              <a:t>90 cm = 900 mm</a:t>
            </a:r>
          </a:p>
        </p:txBody>
      </p:sp>
      <p:grpSp>
        <p:nvGrpSpPr>
          <p:cNvPr id="32774" name="Group 6"/>
          <p:cNvGrpSpPr>
            <a:grpSpLocks/>
          </p:cNvGrpSpPr>
          <p:nvPr/>
        </p:nvGrpSpPr>
        <p:grpSpPr bwMode="auto">
          <a:xfrm>
            <a:off x="0" y="0"/>
            <a:ext cx="9144000" cy="6862763"/>
            <a:chOff x="0" y="0"/>
            <a:chExt cx="5760" cy="4323"/>
          </a:xfrm>
        </p:grpSpPr>
        <p:pic>
          <p:nvPicPr>
            <p:cNvPr id="32775" name="Picture 7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0"/>
              <a:ext cx="5760" cy="4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32776" name="Picture 8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0" y="4129"/>
              <a:ext cx="576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32777" name="Text Box 9"/>
            <p:cNvSpPr txBox="1">
              <a:spLocks noChangeArrowheads="1"/>
            </p:cNvSpPr>
            <p:nvPr/>
          </p:nvSpPr>
          <p:spPr bwMode="auto">
            <a:xfrm>
              <a:off x="1" y="4131"/>
              <a:ext cx="66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400" b="1">
                  <a:solidFill>
                    <a:schemeClr val="bg1"/>
                  </a:solidFill>
                  <a:latin typeface="Verdana" pitchFamily="34" charset="0"/>
                </a:rPr>
                <a:t>Course 1</a:t>
              </a:r>
              <a:endParaRPr lang="en-US" sz="800" b="1"/>
            </a:p>
          </p:txBody>
        </p:sp>
        <p:sp>
          <p:nvSpPr>
            <p:cNvPr id="32778" name="Text Box 10"/>
            <p:cNvSpPr txBox="1">
              <a:spLocks noChangeArrowheads="1"/>
            </p:cNvSpPr>
            <p:nvPr/>
          </p:nvSpPr>
          <p:spPr bwMode="auto">
            <a:xfrm>
              <a:off x="96" y="53"/>
              <a:ext cx="543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3200" b="1">
                  <a:latin typeface="Arial Black" pitchFamily="34" charset="0"/>
                </a:rPr>
                <a:t>9-4</a:t>
              </a:r>
              <a:endParaRPr lang="en-US" sz="800"/>
            </a:p>
          </p:txBody>
        </p:sp>
        <p:sp>
          <p:nvSpPr>
            <p:cNvPr id="32779" name="Text Box 11"/>
            <p:cNvSpPr txBox="1">
              <a:spLocks noChangeArrowheads="1"/>
            </p:cNvSpPr>
            <p:nvPr/>
          </p:nvSpPr>
          <p:spPr bwMode="auto">
            <a:xfrm>
              <a:off x="672" y="62"/>
              <a:ext cx="5088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3200">
                  <a:solidFill>
                    <a:schemeClr val="bg1"/>
                  </a:solidFill>
                  <a:latin typeface="Arial Black" pitchFamily="34" charset="0"/>
                </a:rPr>
                <a:t>Converting Metric Units</a:t>
              </a:r>
              <a:endParaRPr lang="en-US" sz="2400">
                <a:latin typeface="Verdana" pitchFamily="34" charset="0"/>
              </a:endParaRPr>
            </a:p>
          </p:txBody>
        </p:sp>
      </p:grpSp>
      <p:sp>
        <p:nvSpPr>
          <p:cNvPr id="32783" name="Text Box 15"/>
          <p:cNvSpPr txBox="1">
            <a:spLocks noChangeArrowheads="1"/>
          </p:cNvSpPr>
          <p:nvPr/>
        </p:nvSpPr>
        <p:spPr bwMode="auto">
          <a:xfrm>
            <a:off x="990600" y="2867025"/>
            <a:ext cx="76962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 i="1">
                <a:solidFill>
                  <a:srgbClr val="3366FF"/>
                </a:solidFill>
                <a:latin typeface="Verdana" pitchFamily="34" charset="0"/>
              </a:rPr>
              <a:t>1 cm = 10 mm, bigger unit to smaller unit, so multiply by 10. </a:t>
            </a:r>
          </a:p>
        </p:txBody>
      </p:sp>
      <p:sp>
        <p:nvSpPr>
          <p:cNvPr id="32784" name="Text Box 16"/>
          <p:cNvSpPr txBox="1">
            <a:spLocks noChangeArrowheads="1"/>
          </p:cNvSpPr>
          <p:nvPr/>
        </p:nvSpPr>
        <p:spPr bwMode="auto">
          <a:xfrm>
            <a:off x="990600" y="4168775"/>
            <a:ext cx="7696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 i="1">
                <a:solidFill>
                  <a:srgbClr val="3366FF"/>
                </a:solidFill>
                <a:latin typeface="Verdana" pitchFamily="34" charset="0"/>
              </a:rPr>
              <a:t>Move the decimal point 1 place to the right.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27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27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27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27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27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27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2" grpId="0"/>
      <p:bldP spid="32773" grpId="0"/>
      <p:bldP spid="3278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 Box 2"/>
          <p:cNvSpPr txBox="1">
            <a:spLocks noChangeArrowheads="1"/>
          </p:cNvSpPr>
          <p:nvPr/>
        </p:nvSpPr>
        <p:spPr bwMode="auto">
          <a:xfrm>
            <a:off x="468313" y="990600"/>
            <a:ext cx="8153400" cy="1862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2400" b="1">
                <a:solidFill>
                  <a:srgbClr val="006699"/>
                </a:solidFill>
                <a:latin typeface="Arial Black" pitchFamily="34" charset="0"/>
              </a:rPr>
              <a:t>     </a:t>
            </a:r>
            <a:r>
              <a:rPr lang="en-US" altLang="en-US" sz="2400">
                <a:solidFill>
                  <a:srgbClr val="006699"/>
                </a:solidFill>
                <a:latin typeface="Arial Black" pitchFamily="34" charset="0"/>
              </a:rPr>
              <a:t>Check It Out: Example 2</a:t>
            </a:r>
            <a:endParaRPr lang="en-US" altLang="en-US" sz="2400" b="1">
              <a:solidFill>
                <a:srgbClr val="006699"/>
              </a:solidFill>
              <a:latin typeface="Arial Black" pitchFamily="34" charset="0"/>
            </a:endParaRPr>
          </a:p>
          <a:p>
            <a:pPr>
              <a:spcBef>
                <a:spcPct val="50000"/>
              </a:spcBef>
            </a:pPr>
            <a:r>
              <a:rPr lang="en-US" altLang="en-US" sz="2300" b="1">
                <a:latin typeface="Verdana" pitchFamily="34" charset="0"/>
              </a:rPr>
              <a:t>Convert.</a:t>
            </a:r>
          </a:p>
          <a:p>
            <a:pPr>
              <a:spcBef>
                <a:spcPct val="50000"/>
              </a:spcBef>
            </a:pPr>
            <a:r>
              <a:rPr lang="en-US" altLang="en-US" sz="2300" b="1">
                <a:latin typeface="Verdana" pitchFamily="34" charset="0"/>
              </a:rPr>
              <a:t>B. The foil pizza box has a mass of 80 g.</a:t>
            </a:r>
            <a:r>
              <a:rPr lang="en-US" altLang="en-US" sz="2300">
                <a:latin typeface="Verdana" pitchFamily="34" charset="0"/>
              </a:rPr>
              <a:t>                     </a:t>
            </a:r>
            <a:r>
              <a:rPr lang="en-US" altLang="en-US" sz="2300">
                <a:solidFill>
                  <a:schemeClr val="bg1"/>
                </a:solidFill>
                <a:latin typeface="Verdana" pitchFamily="34" charset="0"/>
              </a:rPr>
              <a:t>T</a:t>
            </a:r>
            <a:r>
              <a:rPr lang="en-US" altLang="en-US" sz="2300">
                <a:latin typeface="Verdana" pitchFamily="34" charset="0"/>
              </a:rPr>
              <a:t>   80 g = _____ kg</a:t>
            </a:r>
            <a:endParaRPr lang="en-US" altLang="en-US" sz="2300" b="1">
              <a:latin typeface="Verdana" pitchFamily="34" charset="0"/>
            </a:endParaRPr>
          </a:p>
        </p:txBody>
      </p:sp>
      <p:sp>
        <p:nvSpPr>
          <p:cNvPr id="33797" name="Text Box 5"/>
          <p:cNvSpPr txBox="1">
            <a:spLocks noChangeArrowheads="1"/>
          </p:cNvSpPr>
          <p:nvPr/>
        </p:nvSpPr>
        <p:spPr bwMode="auto">
          <a:xfrm>
            <a:off x="973138" y="3048000"/>
            <a:ext cx="3827462" cy="44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300">
                <a:latin typeface="Verdana" pitchFamily="34" charset="0"/>
              </a:rPr>
              <a:t>80 g = (80 ÷ 1,000)kg</a:t>
            </a:r>
          </a:p>
        </p:txBody>
      </p:sp>
      <p:sp>
        <p:nvSpPr>
          <p:cNvPr id="33798" name="Text Box 6"/>
          <p:cNvSpPr txBox="1">
            <a:spLocks noChangeArrowheads="1"/>
          </p:cNvSpPr>
          <p:nvPr/>
        </p:nvSpPr>
        <p:spPr bwMode="auto">
          <a:xfrm>
            <a:off x="973138" y="5334000"/>
            <a:ext cx="4208462" cy="44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300">
                <a:latin typeface="Verdana" pitchFamily="34" charset="0"/>
              </a:rPr>
              <a:t>0.4 L = (0.4 • 1,000) mL</a:t>
            </a:r>
          </a:p>
        </p:txBody>
      </p:sp>
      <p:grpSp>
        <p:nvGrpSpPr>
          <p:cNvPr id="33799" name="Group 7"/>
          <p:cNvGrpSpPr>
            <a:grpSpLocks/>
          </p:cNvGrpSpPr>
          <p:nvPr/>
        </p:nvGrpSpPr>
        <p:grpSpPr bwMode="auto">
          <a:xfrm>
            <a:off x="0" y="0"/>
            <a:ext cx="9144000" cy="6862763"/>
            <a:chOff x="0" y="0"/>
            <a:chExt cx="5760" cy="4323"/>
          </a:xfrm>
        </p:grpSpPr>
        <p:pic>
          <p:nvPicPr>
            <p:cNvPr id="33800" name="Picture 8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0"/>
              <a:ext cx="5760" cy="4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33801" name="Picture 9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0" y="4129"/>
              <a:ext cx="576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33802" name="Text Box 10"/>
            <p:cNvSpPr txBox="1">
              <a:spLocks noChangeArrowheads="1"/>
            </p:cNvSpPr>
            <p:nvPr/>
          </p:nvSpPr>
          <p:spPr bwMode="auto">
            <a:xfrm>
              <a:off x="1" y="4131"/>
              <a:ext cx="66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400" b="1">
                  <a:solidFill>
                    <a:schemeClr val="bg1"/>
                  </a:solidFill>
                  <a:latin typeface="Verdana" pitchFamily="34" charset="0"/>
                </a:rPr>
                <a:t>Course 1</a:t>
              </a:r>
              <a:endParaRPr lang="en-US" sz="800" b="1"/>
            </a:p>
          </p:txBody>
        </p:sp>
        <p:sp>
          <p:nvSpPr>
            <p:cNvPr id="33803" name="Text Box 11"/>
            <p:cNvSpPr txBox="1">
              <a:spLocks noChangeArrowheads="1"/>
            </p:cNvSpPr>
            <p:nvPr/>
          </p:nvSpPr>
          <p:spPr bwMode="auto">
            <a:xfrm>
              <a:off x="96" y="53"/>
              <a:ext cx="543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3200" b="1">
                  <a:latin typeface="Arial Black" pitchFamily="34" charset="0"/>
                </a:rPr>
                <a:t>9-4</a:t>
              </a:r>
              <a:endParaRPr lang="en-US" sz="800"/>
            </a:p>
          </p:txBody>
        </p:sp>
        <p:sp>
          <p:nvSpPr>
            <p:cNvPr id="33804" name="Text Box 12"/>
            <p:cNvSpPr txBox="1">
              <a:spLocks noChangeArrowheads="1"/>
            </p:cNvSpPr>
            <p:nvPr/>
          </p:nvSpPr>
          <p:spPr bwMode="auto">
            <a:xfrm>
              <a:off x="672" y="62"/>
              <a:ext cx="5088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3200">
                  <a:solidFill>
                    <a:schemeClr val="bg1"/>
                  </a:solidFill>
                  <a:latin typeface="Arial Black" pitchFamily="34" charset="0"/>
                </a:rPr>
                <a:t>Converting Metric Units</a:t>
              </a:r>
              <a:endParaRPr lang="en-US" sz="2400">
                <a:latin typeface="Verdana" pitchFamily="34" charset="0"/>
              </a:endParaRPr>
            </a:p>
          </p:txBody>
        </p:sp>
      </p:grpSp>
      <p:sp>
        <p:nvSpPr>
          <p:cNvPr id="33805" name="Text Box 13"/>
          <p:cNvSpPr txBox="1">
            <a:spLocks noChangeArrowheads="1"/>
          </p:cNvSpPr>
          <p:nvPr/>
        </p:nvSpPr>
        <p:spPr bwMode="auto">
          <a:xfrm>
            <a:off x="990600" y="3752850"/>
            <a:ext cx="3522663" cy="44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300">
                <a:latin typeface="Verdana" pitchFamily="34" charset="0"/>
              </a:rPr>
              <a:t>80 g = 0.08 kg</a:t>
            </a:r>
          </a:p>
        </p:txBody>
      </p:sp>
      <p:sp>
        <p:nvSpPr>
          <p:cNvPr id="33806" name="Text Box 14"/>
          <p:cNvSpPr txBox="1">
            <a:spLocks noChangeArrowheads="1"/>
          </p:cNvSpPr>
          <p:nvPr/>
        </p:nvSpPr>
        <p:spPr bwMode="auto">
          <a:xfrm>
            <a:off x="973138" y="5895975"/>
            <a:ext cx="4208462" cy="44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300">
                <a:latin typeface="Verdana" pitchFamily="34" charset="0"/>
              </a:rPr>
              <a:t>0.4 L = 400 mL</a:t>
            </a:r>
          </a:p>
        </p:txBody>
      </p:sp>
      <p:sp>
        <p:nvSpPr>
          <p:cNvPr id="33809" name="Text Box 17"/>
          <p:cNvSpPr txBox="1">
            <a:spLocks noChangeArrowheads="1"/>
          </p:cNvSpPr>
          <p:nvPr/>
        </p:nvSpPr>
        <p:spPr bwMode="auto">
          <a:xfrm>
            <a:off x="4419600" y="2667000"/>
            <a:ext cx="4876800" cy="79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300" i="1">
                <a:solidFill>
                  <a:srgbClr val="3366FF"/>
                </a:solidFill>
                <a:latin typeface="Verdana" pitchFamily="34" charset="0"/>
              </a:rPr>
              <a:t>1000 g = 1 kg, smaller unit to bigger unit, so divide by 1,000.</a:t>
            </a:r>
          </a:p>
        </p:txBody>
      </p:sp>
      <p:sp>
        <p:nvSpPr>
          <p:cNvPr id="33810" name="Text Box 18"/>
          <p:cNvSpPr txBox="1">
            <a:spLocks noChangeArrowheads="1"/>
          </p:cNvSpPr>
          <p:nvPr/>
        </p:nvSpPr>
        <p:spPr bwMode="auto">
          <a:xfrm>
            <a:off x="4419600" y="3581400"/>
            <a:ext cx="4648200" cy="79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300" i="1">
                <a:solidFill>
                  <a:srgbClr val="3366FF"/>
                </a:solidFill>
                <a:latin typeface="Verdana" pitchFamily="34" charset="0"/>
              </a:rPr>
              <a:t>Move the decimal point 3 places to the left. </a:t>
            </a:r>
          </a:p>
        </p:txBody>
      </p:sp>
      <p:sp>
        <p:nvSpPr>
          <p:cNvPr id="33811" name="Text Box 19"/>
          <p:cNvSpPr txBox="1">
            <a:spLocks noChangeArrowheads="1"/>
          </p:cNvSpPr>
          <p:nvPr/>
        </p:nvSpPr>
        <p:spPr bwMode="auto">
          <a:xfrm>
            <a:off x="3962400" y="4648200"/>
            <a:ext cx="5334000" cy="79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300" i="1">
                <a:solidFill>
                  <a:srgbClr val="3366FF"/>
                </a:solidFill>
                <a:latin typeface="Verdana" pitchFamily="34" charset="0"/>
              </a:rPr>
              <a:t>1 L = 1,000 mL, bigger unit to smaller unit, so multiply by 1,000.</a:t>
            </a:r>
          </a:p>
        </p:txBody>
      </p:sp>
      <p:sp>
        <p:nvSpPr>
          <p:cNvPr id="33812" name="Text Box 20"/>
          <p:cNvSpPr txBox="1">
            <a:spLocks noChangeArrowheads="1"/>
          </p:cNvSpPr>
          <p:nvPr/>
        </p:nvSpPr>
        <p:spPr bwMode="auto">
          <a:xfrm>
            <a:off x="3962400" y="5683250"/>
            <a:ext cx="5105400" cy="79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300" i="1">
                <a:solidFill>
                  <a:srgbClr val="3366FF"/>
                </a:solidFill>
                <a:latin typeface="Verdana" pitchFamily="34" charset="0"/>
              </a:rPr>
              <a:t>Move the decimal point 3 places to the right. </a:t>
            </a:r>
          </a:p>
        </p:txBody>
      </p:sp>
      <p:sp>
        <p:nvSpPr>
          <p:cNvPr id="33813" name="Text Box 21"/>
          <p:cNvSpPr txBox="1">
            <a:spLocks noChangeArrowheads="1"/>
          </p:cNvSpPr>
          <p:nvPr/>
        </p:nvSpPr>
        <p:spPr bwMode="auto">
          <a:xfrm>
            <a:off x="457200" y="4267200"/>
            <a:ext cx="8153400" cy="79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300" b="1">
                <a:latin typeface="Verdana" pitchFamily="34" charset="0"/>
              </a:rPr>
              <a:t>C. The juice box contains 0.4 L.</a:t>
            </a:r>
            <a:r>
              <a:rPr lang="en-US" altLang="en-US" sz="2300">
                <a:latin typeface="Verdana" pitchFamily="34" charset="0"/>
              </a:rPr>
              <a:t>                           </a:t>
            </a:r>
            <a:r>
              <a:rPr lang="en-US" altLang="en-US" sz="2300">
                <a:solidFill>
                  <a:schemeClr val="bg1"/>
                </a:solidFill>
                <a:latin typeface="Verdana" pitchFamily="34" charset="0"/>
              </a:rPr>
              <a:t>T</a:t>
            </a:r>
            <a:r>
              <a:rPr lang="en-US" altLang="en-US" sz="2300">
                <a:latin typeface="Verdana" pitchFamily="34" charset="0"/>
              </a:rPr>
              <a:t>   0.4 L = ____ mL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38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37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37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38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38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38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338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37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37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338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38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38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7" grpId="0"/>
      <p:bldP spid="33798" grpId="0"/>
      <p:bldP spid="33805" grpId="0"/>
      <p:bldP spid="33806" grpId="0"/>
      <p:bldP spid="33809" grpId="0"/>
      <p:bldP spid="33810" grpId="0"/>
      <p:bldP spid="33811" grpId="0"/>
      <p:bldP spid="3381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746" name="Group 2"/>
          <p:cNvGrpSpPr>
            <a:grpSpLocks/>
          </p:cNvGrpSpPr>
          <p:nvPr/>
        </p:nvGrpSpPr>
        <p:grpSpPr bwMode="auto">
          <a:xfrm>
            <a:off x="0" y="0"/>
            <a:ext cx="9144000" cy="6862763"/>
            <a:chOff x="0" y="0"/>
            <a:chExt cx="5760" cy="4323"/>
          </a:xfrm>
        </p:grpSpPr>
        <p:pic>
          <p:nvPicPr>
            <p:cNvPr id="31747" name="Picture 3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0"/>
              <a:ext cx="5760" cy="4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31748" name="Picture 4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0" y="4129"/>
              <a:ext cx="576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31749" name="Text Box 5"/>
            <p:cNvSpPr txBox="1">
              <a:spLocks noChangeArrowheads="1"/>
            </p:cNvSpPr>
            <p:nvPr/>
          </p:nvSpPr>
          <p:spPr bwMode="auto">
            <a:xfrm>
              <a:off x="1" y="4131"/>
              <a:ext cx="66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400" b="1">
                  <a:solidFill>
                    <a:schemeClr val="bg1"/>
                  </a:solidFill>
                  <a:latin typeface="Verdana" pitchFamily="34" charset="0"/>
                </a:rPr>
                <a:t>Course 1</a:t>
              </a:r>
              <a:endParaRPr lang="en-US" sz="800" b="1"/>
            </a:p>
          </p:txBody>
        </p:sp>
        <p:sp>
          <p:nvSpPr>
            <p:cNvPr id="31750" name="Text Box 6"/>
            <p:cNvSpPr txBox="1">
              <a:spLocks noChangeArrowheads="1"/>
            </p:cNvSpPr>
            <p:nvPr/>
          </p:nvSpPr>
          <p:spPr bwMode="auto">
            <a:xfrm>
              <a:off x="96" y="53"/>
              <a:ext cx="543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3200" b="1">
                  <a:latin typeface="Arial Black" pitchFamily="34" charset="0"/>
                </a:rPr>
                <a:t>9-4</a:t>
              </a:r>
              <a:endParaRPr lang="en-US" sz="800"/>
            </a:p>
          </p:txBody>
        </p:sp>
        <p:sp>
          <p:nvSpPr>
            <p:cNvPr id="31751" name="Text Box 7"/>
            <p:cNvSpPr txBox="1">
              <a:spLocks noChangeArrowheads="1"/>
            </p:cNvSpPr>
            <p:nvPr/>
          </p:nvSpPr>
          <p:spPr bwMode="auto">
            <a:xfrm>
              <a:off x="672" y="62"/>
              <a:ext cx="5088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3200">
                  <a:solidFill>
                    <a:schemeClr val="bg1"/>
                  </a:solidFill>
                  <a:latin typeface="Arial Black" pitchFamily="34" charset="0"/>
                </a:rPr>
                <a:t>Converting Metric Units</a:t>
              </a:r>
              <a:endParaRPr lang="en-US" sz="2400">
                <a:latin typeface="Verdana" pitchFamily="34" charset="0"/>
              </a:endParaRPr>
            </a:p>
          </p:txBody>
        </p:sp>
      </p:grpSp>
      <p:graphicFrame>
        <p:nvGraphicFramePr>
          <p:cNvPr id="31817" name="Group 73"/>
          <p:cNvGraphicFramePr>
            <a:graphicFrameLocks noGrp="1"/>
          </p:cNvGraphicFramePr>
          <p:nvPr/>
        </p:nvGraphicFramePr>
        <p:xfrm>
          <a:off x="381000" y="1676400"/>
          <a:ext cx="8459788" cy="2886077"/>
        </p:xfrm>
        <a:graphic>
          <a:graphicData uri="http://schemas.openxmlformats.org/drawingml/2006/table">
            <a:tbl>
              <a:tblPr/>
              <a:tblGrid>
                <a:gridCol w="2895600"/>
                <a:gridCol w="3048000"/>
                <a:gridCol w="2516188"/>
              </a:tblGrid>
              <a:tr h="496888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Metric Measurements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>
                        <a:alpha val="5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874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Distance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Mass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Capacity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6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 km = 1,000 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 kg = 1,000 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 L = 1,000 mL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0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 m = 100 cm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 g = 1,000 mg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96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 cm = 10 mm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1818" name="Text Box 74"/>
          <p:cNvSpPr txBox="1">
            <a:spLocks noChangeArrowheads="1"/>
          </p:cNvSpPr>
          <p:nvPr/>
        </p:nvSpPr>
        <p:spPr bwMode="auto">
          <a:xfrm>
            <a:off x="838200" y="5181600"/>
            <a:ext cx="73914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Verdana" pitchFamily="34" charset="0"/>
              </a:rPr>
              <a:t>Convert metric measures by using a conversion factor or using proportions.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18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18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8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81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2"/>
          <p:cNvSpPr txBox="1">
            <a:spLocks noChangeArrowheads="1"/>
          </p:cNvSpPr>
          <p:nvPr/>
        </p:nvSpPr>
        <p:spPr bwMode="auto">
          <a:xfrm>
            <a:off x="315913" y="962025"/>
            <a:ext cx="8523287" cy="1370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2400">
                <a:solidFill>
                  <a:srgbClr val="006699"/>
                </a:solidFill>
                <a:latin typeface="Arial Black" pitchFamily="34" charset="0"/>
              </a:rPr>
              <a:t>Additional Example 3A: Converting Metric Units of Measure</a:t>
            </a:r>
            <a:endParaRPr lang="en-US" sz="2400" b="1">
              <a:latin typeface="Verdana" pitchFamily="34" charset="0"/>
            </a:endParaRPr>
          </a:p>
          <a:p>
            <a:pPr>
              <a:spcBef>
                <a:spcPct val="50000"/>
              </a:spcBef>
            </a:pPr>
            <a:r>
              <a:rPr lang="en-US" sz="2400" b="1">
                <a:latin typeface="Verdana" pitchFamily="34" charset="0"/>
              </a:rPr>
              <a:t>Convert.</a:t>
            </a:r>
          </a:p>
        </p:txBody>
      </p:sp>
      <p:sp>
        <p:nvSpPr>
          <p:cNvPr id="34819" name="Text Box 3"/>
          <p:cNvSpPr txBox="1">
            <a:spLocks noChangeArrowheads="1"/>
          </p:cNvSpPr>
          <p:nvPr/>
        </p:nvSpPr>
        <p:spPr bwMode="auto">
          <a:xfrm>
            <a:off x="838200" y="2333625"/>
            <a:ext cx="701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Verdana" pitchFamily="34" charset="0"/>
              </a:rPr>
              <a:t>Method 1: Use a conversion facotr.</a:t>
            </a:r>
          </a:p>
        </p:txBody>
      </p:sp>
      <p:sp>
        <p:nvSpPr>
          <p:cNvPr id="34821" name="Text Box 5"/>
          <p:cNvSpPr txBox="1">
            <a:spLocks noChangeArrowheads="1"/>
          </p:cNvSpPr>
          <p:nvPr/>
        </p:nvSpPr>
        <p:spPr bwMode="auto">
          <a:xfrm>
            <a:off x="2057400" y="51816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Verdana" pitchFamily="34" charset="0"/>
              </a:rPr>
              <a:t>= 1,600 cm</a:t>
            </a:r>
          </a:p>
        </p:txBody>
      </p:sp>
      <p:sp>
        <p:nvSpPr>
          <p:cNvPr id="34822" name="Text Box 6"/>
          <p:cNvSpPr txBox="1">
            <a:spLocks noChangeArrowheads="1"/>
          </p:cNvSpPr>
          <p:nvPr/>
        </p:nvSpPr>
        <p:spPr bwMode="auto">
          <a:xfrm>
            <a:off x="1447800" y="4198938"/>
            <a:ext cx="2209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Verdana" pitchFamily="34" charset="0"/>
              </a:rPr>
              <a:t>16 m </a:t>
            </a:r>
            <a:r>
              <a:rPr lang="en-US" sz="2000">
                <a:latin typeface="Verdana" pitchFamily="34" charset="0"/>
              </a:rPr>
              <a:t>•</a:t>
            </a:r>
            <a:r>
              <a:rPr lang="en-US" sz="2400">
                <a:latin typeface="Verdana" pitchFamily="34" charset="0"/>
              </a:rPr>
              <a:t> </a:t>
            </a:r>
          </a:p>
        </p:txBody>
      </p:sp>
      <p:sp>
        <p:nvSpPr>
          <p:cNvPr id="34826" name="Text Box 10"/>
          <p:cNvSpPr txBox="1">
            <a:spLocks noChangeArrowheads="1"/>
          </p:cNvSpPr>
          <p:nvPr/>
        </p:nvSpPr>
        <p:spPr bwMode="auto">
          <a:xfrm>
            <a:off x="2667000" y="4062413"/>
            <a:ext cx="17526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u="sng">
                <a:latin typeface="Verdana" pitchFamily="34" charset="0"/>
              </a:rPr>
              <a:t> 100 cm    </a:t>
            </a:r>
            <a:r>
              <a:rPr lang="en-US" sz="2400">
                <a:latin typeface="Verdana" pitchFamily="34" charset="0"/>
              </a:rPr>
              <a:t>   </a:t>
            </a:r>
            <a:r>
              <a:rPr lang="en-US" sz="2400">
                <a:solidFill>
                  <a:schemeClr val="bg1"/>
                </a:solidFill>
                <a:latin typeface="Verdana" pitchFamily="34" charset="0"/>
              </a:rPr>
              <a:t>m</a:t>
            </a:r>
            <a:r>
              <a:rPr lang="en-US" sz="2400">
                <a:latin typeface="Verdana" pitchFamily="34" charset="0"/>
              </a:rPr>
              <a:t> 1 m</a:t>
            </a:r>
          </a:p>
        </p:txBody>
      </p:sp>
      <p:grpSp>
        <p:nvGrpSpPr>
          <p:cNvPr id="34827" name="Group 11"/>
          <p:cNvGrpSpPr>
            <a:grpSpLocks/>
          </p:cNvGrpSpPr>
          <p:nvPr/>
        </p:nvGrpSpPr>
        <p:grpSpPr bwMode="auto">
          <a:xfrm>
            <a:off x="0" y="0"/>
            <a:ext cx="9144000" cy="6862763"/>
            <a:chOff x="0" y="0"/>
            <a:chExt cx="5760" cy="4323"/>
          </a:xfrm>
        </p:grpSpPr>
        <p:pic>
          <p:nvPicPr>
            <p:cNvPr id="34828" name="Picture 1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0"/>
              <a:ext cx="5760" cy="4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34829" name="Picture 1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0" y="4129"/>
              <a:ext cx="576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34830" name="Text Box 14"/>
            <p:cNvSpPr txBox="1">
              <a:spLocks noChangeArrowheads="1"/>
            </p:cNvSpPr>
            <p:nvPr/>
          </p:nvSpPr>
          <p:spPr bwMode="auto">
            <a:xfrm>
              <a:off x="1" y="4131"/>
              <a:ext cx="66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400" b="1">
                  <a:solidFill>
                    <a:schemeClr val="bg1"/>
                  </a:solidFill>
                  <a:latin typeface="Verdana" pitchFamily="34" charset="0"/>
                </a:rPr>
                <a:t>Course 1</a:t>
              </a:r>
              <a:endParaRPr lang="en-US" sz="800" b="1"/>
            </a:p>
          </p:txBody>
        </p:sp>
        <p:sp>
          <p:nvSpPr>
            <p:cNvPr id="34831" name="Text Box 15"/>
            <p:cNvSpPr txBox="1">
              <a:spLocks noChangeArrowheads="1"/>
            </p:cNvSpPr>
            <p:nvPr/>
          </p:nvSpPr>
          <p:spPr bwMode="auto">
            <a:xfrm>
              <a:off x="96" y="53"/>
              <a:ext cx="543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3200" b="1">
                  <a:latin typeface="Arial Black" pitchFamily="34" charset="0"/>
                </a:rPr>
                <a:t>9-4</a:t>
              </a:r>
              <a:endParaRPr lang="en-US" sz="800"/>
            </a:p>
          </p:txBody>
        </p:sp>
        <p:sp>
          <p:nvSpPr>
            <p:cNvPr id="34832" name="Text Box 16"/>
            <p:cNvSpPr txBox="1">
              <a:spLocks noChangeArrowheads="1"/>
            </p:cNvSpPr>
            <p:nvPr/>
          </p:nvSpPr>
          <p:spPr bwMode="auto">
            <a:xfrm>
              <a:off x="672" y="62"/>
              <a:ext cx="5088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3200">
                  <a:solidFill>
                    <a:schemeClr val="bg1"/>
                  </a:solidFill>
                  <a:latin typeface="Arial Black" pitchFamily="34" charset="0"/>
                </a:rPr>
                <a:t>Converting Customary Units</a:t>
              </a:r>
              <a:endParaRPr lang="en-US" sz="2400">
                <a:latin typeface="Verdana" pitchFamily="34" charset="0"/>
              </a:endParaRPr>
            </a:p>
          </p:txBody>
        </p:sp>
      </p:grpSp>
      <p:sp>
        <p:nvSpPr>
          <p:cNvPr id="34833" name="Line 17"/>
          <p:cNvSpPr>
            <a:spLocks noChangeShapeType="1"/>
          </p:cNvSpPr>
          <p:nvPr/>
        </p:nvSpPr>
        <p:spPr bwMode="auto">
          <a:xfrm flipV="1">
            <a:off x="1981200" y="4275138"/>
            <a:ext cx="457200" cy="3048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834" name="Line 18"/>
          <p:cNvSpPr>
            <a:spLocks noChangeShapeType="1"/>
          </p:cNvSpPr>
          <p:nvPr/>
        </p:nvSpPr>
        <p:spPr bwMode="auto">
          <a:xfrm flipV="1">
            <a:off x="3429000" y="4503738"/>
            <a:ext cx="457200" cy="3048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835" name="Text Box 19"/>
          <p:cNvSpPr txBox="1">
            <a:spLocks noChangeArrowheads="1"/>
          </p:cNvSpPr>
          <p:nvPr/>
        </p:nvSpPr>
        <p:spPr bwMode="auto">
          <a:xfrm>
            <a:off x="1230313" y="2971800"/>
            <a:ext cx="53990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Verdana" pitchFamily="34" charset="0"/>
              </a:rPr>
              <a:t>16 m = _____ cm</a:t>
            </a:r>
          </a:p>
        </p:txBody>
      </p:sp>
      <p:sp>
        <p:nvSpPr>
          <p:cNvPr id="34837" name="Text Box 21"/>
          <p:cNvSpPr txBox="1">
            <a:spLocks noChangeArrowheads="1"/>
          </p:cNvSpPr>
          <p:nvPr/>
        </p:nvSpPr>
        <p:spPr bwMode="auto">
          <a:xfrm>
            <a:off x="4648200" y="3886200"/>
            <a:ext cx="41910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i="1">
                <a:solidFill>
                  <a:srgbClr val="3366FF"/>
                </a:solidFill>
                <a:latin typeface="Verdana" pitchFamily="34" charset="0"/>
              </a:rPr>
              <a:t>Multiply 16 m by the conversion factor. Cancel the common units.</a:t>
            </a:r>
          </a:p>
        </p:txBody>
      </p:sp>
      <p:grpSp>
        <p:nvGrpSpPr>
          <p:cNvPr id="34844" name="Group 28"/>
          <p:cNvGrpSpPr>
            <a:grpSpLocks/>
          </p:cNvGrpSpPr>
          <p:nvPr/>
        </p:nvGrpSpPr>
        <p:grpSpPr bwMode="auto">
          <a:xfrm>
            <a:off x="4648200" y="2667000"/>
            <a:ext cx="3810000" cy="1219200"/>
            <a:chOff x="2928" y="1680"/>
            <a:chExt cx="2400" cy="768"/>
          </a:xfrm>
        </p:grpSpPr>
        <p:sp>
          <p:nvSpPr>
            <p:cNvPr id="34824" name="Text Box 8"/>
            <p:cNvSpPr txBox="1">
              <a:spLocks noChangeArrowheads="1"/>
            </p:cNvSpPr>
            <p:nvPr/>
          </p:nvSpPr>
          <p:spPr bwMode="auto">
            <a:xfrm>
              <a:off x="2928" y="1680"/>
              <a:ext cx="2400" cy="6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lnSpc>
                  <a:spcPct val="125000"/>
                </a:lnSpc>
                <a:spcBef>
                  <a:spcPct val="50000"/>
                </a:spcBef>
              </a:pPr>
              <a:r>
                <a:rPr lang="en-US" sz="2400" i="1">
                  <a:solidFill>
                    <a:srgbClr val="3366FF"/>
                  </a:solidFill>
                  <a:latin typeface="Verdana" pitchFamily="34" charset="0"/>
                </a:rPr>
                <a:t>Think: 1 m = 100 cm so use           .  </a:t>
              </a:r>
              <a:endParaRPr lang="en-US" sz="800" i="1">
                <a:solidFill>
                  <a:srgbClr val="3366FF"/>
                </a:solidFill>
                <a:latin typeface="Verdana" pitchFamily="34" charset="0"/>
              </a:endParaRPr>
            </a:p>
          </p:txBody>
        </p:sp>
        <p:grpSp>
          <p:nvGrpSpPr>
            <p:cNvPr id="34843" name="Group 27"/>
            <p:cNvGrpSpPr>
              <a:grpSpLocks/>
            </p:cNvGrpSpPr>
            <p:nvPr/>
          </p:nvGrpSpPr>
          <p:grpSpPr bwMode="auto">
            <a:xfrm>
              <a:off x="3648" y="1968"/>
              <a:ext cx="1248" cy="480"/>
              <a:chOff x="3360" y="3360"/>
              <a:chExt cx="1248" cy="480"/>
            </a:xfrm>
          </p:grpSpPr>
          <p:sp>
            <p:nvSpPr>
              <p:cNvPr id="34840" name="Text Box 24"/>
              <p:cNvSpPr txBox="1">
                <a:spLocks noChangeArrowheads="1"/>
              </p:cNvSpPr>
              <p:nvPr/>
            </p:nvSpPr>
            <p:spPr bwMode="auto">
              <a:xfrm>
                <a:off x="3360" y="3360"/>
                <a:ext cx="1104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000" i="1">
                    <a:solidFill>
                      <a:srgbClr val="3366FF"/>
                    </a:solidFill>
                    <a:latin typeface="Verdana" pitchFamily="34" charset="0"/>
                  </a:rPr>
                  <a:t>100 cm</a:t>
                </a:r>
              </a:p>
            </p:txBody>
          </p:sp>
          <p:sp>
            <p:nvSpPr>
              <p:cNvPr id="34841" name="Line 25"/>
              <p:cNvSpPr>
                <a:spLocks noChangeShapeType="1"/>
              </p:cNvSpPr>
              <p:nvPr/>
            </p:nvSpPr>
            <p:spPr bwMode="auto">
              <a:xfrm>
                <a:off x="3360" y="3600"/>
                <a:ext cx="672" cy="0"/>
              </a:xfrm>
              <a:prstGeom prst="line">
                <a:avLst/>
              </a:prstGeom>
              <a:noFill/>
              <a:ln w="9525">
                <a:solidFill>
                  <a:srgbClr val="3333F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842" name="Text Box 26"/>
              <p:cNvSpPr txBox="1">
                <a:spLocks noChangeArrowheads="1"/>
              </p:cNvSpPr>
              <p:nvPr/>
            </p:nvSpPr>
            <p:spPr bwMode="auto">
              <a:xfrm>
                <a:off x="3504" y="3590"/>
                <a:ext cx="1104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000" i="1">
                    <a:solidFill>
                      <a:srgbClr val="3366FF"/>
                    </a:solidFill>
                    <a:latin typeface="Verdana" pitchFamily="34" charset="0"/>
                  </a:rPr>
                  <a:t>1 m</a:t>
                </a: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4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48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48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48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48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48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48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348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48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48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1" grpId="0" autoUpdateAnimBg="0"/>
      <p:bldP spid="34822" grpId="0"/>
      <p:bldP spid="34826" grpId="0"/>
      <p:bldP spid="34833" grpId="0" animBg="1"/>
      <p:bldP spid="34834" grpId="0" animBg="1"/>
      <p:bldP spid="3483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 Box 2"/>
          <p:cNvSpPr txBox="1">
            <a:spLocks noChangeArrowheads="1"/>
          </p:cNvSpPr>
          <p:nvPr/>
        </p:nvSpPr>
        <p:spPr bwMode="auto">
          <a:xfrm>
            <a:off x="315913" y="962025"/>
            <a:ext cx="8523287" cy="1370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2400">
                <a:solidFill>
                  <a:srgbClr val="006699"/>
                </a:solidFill>
                <a:latin typeface="Arial Black" pitchFamily="34" charset="0"/>
              </a:rPr>
              <a:t>Additional Example 3B: Converting Metric Units of Measure</a:t>
            </a:r>
            <a:endParaRPr lang="en-US" sz="2400" b="1">
              <a:latin typeface="Verdana" pitchFamily="34" charset="0"/>
            </a:endParaRPr>
          </a:p>
          <a:p>
            <a:pPr>
              <a:spcBef>
                <a:spcPct val="50000"/>
              </a:spcBef>
            </a:pPr>
            <a:r>
              <a:rPr lang="en-US" sz="2400" b="1">
                <a:latin typeface="Verdana" pitchFamily="34" charset="0"/>
              </a:rPr>
              <a:t>Convert.</a:t>
            </a:r>
          </a:p>
        </p:txBody>
      </p:sp>
      <p:sp>
        <p:nvSpPr>
          <p:cNvPr id="35843" name="Text Box 3"/>
          <p:cNvSpPr txBox="1">
            <a:spLocks noChangeArrowheads="1"/>
          </p:cNvSpPr>
          <p:nvPr/>
        </p:nvSpPr>
        <p:spPr bwMode="auto">
          <a:xfrm>
            <a:off x="838200" y="2333625"/>
            <a:ext cx="53990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Verdana" pitchFamily="34" charset="0"/>
              </a:rPr>
              <a:t>Method 2: Use proportions.</a:t>
            </a:r>
          </a:p>
        </p:txBody>
      </p:sp>
      <p:sp>
        <p:nvSpPr>
          <p:cNvPr id="35844" name="Text Box 4"/>
          <p:cNvSpPr txBox="1">
            <a:spLocks noChangeArrowheads="1"/>
          </p:cNvSpPr>
          <p:nvPr/>
        </p:nvSpPr>
        <p:spPr bwMode="auto">
          <a:xfrm>
            <a:off x="4495800" y="3638550"/>
            <a:ext cx="3657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i="1">
                <a:solidFill>
                  <a:srgbClr val="3366FF"/>
                </a:solidFill>
                <a:latin typeface="Verdana" pitchFamily="34" charset="0"/>
              </a:rPr>
              <a:t>Write a proportion. </a:t>
            </a:r>
          </a:p>
        </p:txBody>
      </p:sp>
      <p:sp>
        <p:nvSpPr>
          <p:cNvPr id="35845" name="Text Box 5"/>
          <p:cNvSpPr txBox="1">
            <a:spLocks noChangeArrowheads="1"/>
          </p:cNvSpPr>
          <p:nvPr/>
        </p:nvSpPr>
        <p:spPr bwMode="auto">
          <a:xfrm>
            <a:off x="2228850" y="3667125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Verdana" pitchFamily="34" charset="0"/>
              </a:rPr>
              <a:t>= </a:t>
            </a:r>
          </a:p>
        </p:txBody>
      </p:sp>
      <p:sp>
        <p:nvSpPr>
          <p:cNvPr id="35846" name="Text Box 6"/>
          <p:cNvSpPr txBox="1">
            <a:spLocks noChangeArrowheads="1"/>
          </p:cNvSpPr>
          <p:nvPr/>
        </p:nvSpPr>
        <p:spPr bwMode="auto">
          <a:xfrm>
            <a:off x="1219200" y="3514725"/>
            <a:ext cx="13716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u="sng">
                <a:latin typeface="Verdana" pitchFamily="34" charset="0"/>
              </a:rPr>
              <a:t>450 g</a:t>
            </a:r>
            <a:r>
              <a:rPr lang="en-US" sz="2400">
                <a:latin typeface="Verdana" pitchFamily="34" charset="0"/>
              </a:rPr>
              <a:t>   </a:t>
            </a:r>
            <a:r>
              <a:rPr lang="en-US" sz="2400" i="1">
                <a:latin typeface="Verdana" pitchFamily="34" charset="0"/>
              </a:rPr>
              <a:t>x</a:t>
            </a:r>
            <a:r>
              <a:rPr lang="en-US" sz="2400">
                <a:latin typeface="Verdana" pitchFamily="34" charset="0"/>
              </a:rPr>
              <a:t> kg </a:t>
            </a:r>
          </a:p>
        </p:txBody>
      </p:sp>
      <p:sp>
        <p:nvSpPr>
          <p:cNvPr id="35850" name="Text Box 10"/>
          <p:cNvSpPr txBox="1">
            <a:spLocks noChangeArrowheads="1"/>
          </p:cNvSpPr>
          <p:nvPr/>
        </p:nvSpPr>
        <p:spPr bwMode="auto">
          <a:xfrm>
            <a:off x="2590800" y="3521075"/>
            <a:ext cx="17526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u="sng">
                <a:latin typeface="Verdana" pitchFamily="34" charset="0"/>
              </a:rPr>
              <a:t> 1,000 g    </a:t>
            </a:r>
            <a:r>
              <a:rPr lang="en-US" sz="2400">
                <a:latin typeface="Verdana" pitchFamily="34" charset="0"/>
              </a:rPr>
              <a:t>   </a:t>
            </a:r>
            <a:r>
              <a:rPr lang="en-US" sz="2400">
                <a:solidFill>
                  <a:schemeClr val="bg1"/>
                </a:solidFill>
                <a:latin typeface="Verdana" pitchFamily="34" charset="0"/>
              </a:rPr>
              <a:t>m</a:t>
            </a:r>
            <a:r>
              <a:rPr lang="en-US" sz="2400">
                <a:latin typeface="Verdana" pitchFamily="34" charset="0"/>
              </a:rPr>
              <a:t> 1 kg</a:t>
            </a:r>
          </a:p>
        </p:txBody>
      </p:sp>
      <p:grpSp>
        <p:nvGrpSpPr>
          <p:cNvPr id="35851" name="Group 11"/>
          <p:cNvGrpSpPr>
            <a:grpSpLocks/>
          </p:cNvGrpSpPr>
          <p:nvPr/>
        </p:nvGrpSpPr>
        <p:grpSpPr bwMode="auto">
          <a:xfrm>
            <a:off x="0" y="0"/>
            <a:ext cx="9144000" cy="6862763"/>
            <a:chOff x="0" y="0"/>
            <a:chExt cx="5760" cy="4323"/>
          </a:xfrm>
        </p:grpSpPr>
        <p:pic>
          <p:nvPicPr>
            <p:cNvPr id="35852" name="Picture 1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0"/>
              <a:ext cx="5760" cy="4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35853" name="Picture 1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0" y="4129"/>
              <a:ext cx="576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35854" name="Text Box 14"/>
            <p:cNvSpPr txBox="1">
              <a:spLocks noChangeArrowheads="1"/>
            </p:cNvSpPr>
            <p:nvPr/>
          </p:nvSpPr>
          <p:spPr bwMode="auto">
            <a:xfrm>
              <a:off x="1" y="4131"/>
              <a:ext cx="66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400" b="1">
                  <a:solidFill>
                    <a:schemeClr val="bg1"/>
                  </a:solidFill>
                  <a:latin typeface="Verdana" pitchFamily="34" charset="0"/>
                </a:rPr>
                <a:t>Course 1</a:t>
              </a:r>
              <a:endParaRPr lang="en-US" sz="800" b="1"/>
            </a:p>
          </p:txBody>
        </p:sp>
        <p:sp>
          <p:nvSpPr>
            <p:cNvPr id="35855" name="Text Box 15"/>
            <p:cNvSpPr txBox="1">
              <a:spLocks noChangeArrowheads="1"/>
            </p:cNvSpPr>
            <p:nvPr/>
          </p:nvSpPr>
          <p:spPr bwMode="auto">
            <a:xfrm>
              <a:off x="96" y="53"/>
              <a:ext cx="543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3200" b="1">
                  <a:latin typeface="Arial Black" pitchFamily="34" charset="0"/>
                </a:rPr>
                <a:t>9-4</a:t>
              </a:r>
              <a:endParaRPr lang="en-US" sz="800"/>
            </a:p>
          </p:txBody>
        </p:sp>
        <p:sp>
          <p:nvSpPr>
            <p:cNvPr id="35856" name="Text Box 16"/>
            <p:cNvSpPr txBox="1">
              <a:spLocks noChangeArrowheads="1"/>
            </p:cNvSpPr>
            <p:nvPr/>
          </p:nvSpPr>
          <p:spPr bwMode="auto">
            <a:xfrm>
              <a:off x="672" y="62"/>
              <a:ext cx="5088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3200">
                  <a:solidFill>
                    <a:schemeClr val="bg1"/>
                  </a:solidFill>
                  <a:latin typeface="Arial Black" pitchFamily="34" charset="0"/>
                </a:rPr>
                <a:t>Converting Customary Units</a:t>
              </a:r>
              <a:endParaRPr lang="en-US" sz="2400">
                <a:latin typeface="Verdana" pitchFamily="34" charset="0"/>
              </a:endParaRPr>
            </a:p>
          </p:txBody>
        </p:sp>
      </p:grpSp>
      <p:sp>
        <p:nvSpPr>
          <p:cNvPr id="35859" name="Text Box 19"/>
          <p:cNvSpPr txBox="1">
            <a:spLocks noChangeArrowheads="1"/>
          </p:cNvSpPr>
          <p:nvPr/>
        </p:nvSpPr>
        <p:spPr bwMode="auto">
          <a:xfrm>
            <a:off x="1230313" y="2905125"/>
            <a:ext cx="53990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Verdana" pitchFamily="34" charset="0"/>
              </a:rPr>
              <a:t>450 g = _____ kg</a:t>
            </a:r>
          </a:p>
        </p:txBody>
      </p:sp>
      <p:sp>
        <p:nvSpPr>
          <p:cNvPr id="35860" name="Text Box 20"/>
          <p:cNvSpPr txBox="1">
            <a:spLocks noChangeArrowheads="1"/>
          </p:cNvSpPr>
          <p:nvPr/>
        </p:nvSpPr>
        <p:spPr bwMode="auto">
          <a:xfrm>
            <a:off x="1057275" y="44958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Verdana" pitchFamily="34" charset="0"/>
              </a:rPr>
              <a:t>1,000</a:t>
            </a:r>
            <a:r>
              <a:rPr lang="en-US" sz="2400" i="1">
                <a:latin typeface="Verdana" pitchFamily="34" charset="0"/>
              </a:rPr>
              <a:t>x</a:t>
            </a:r>
            <a:r>
              <a:rPr lang="en-US" sz="2400">
                <a:latin typeface="Verdana" pitchFamily="34" charset="0"/>
              </a:rPr>
              <a:t> = 450 kg</a:t>
            </a:r>
          </a:p>
        </p:txBody>
      </p:sp>
      <p:sp>
        <p:nvSpPr>
          <p:cNvPr id="35861" name="Text Box 21"/>
          <p:cNvSpPr txBox="1">
            <a:spLocks noChangeArrowheads="1"/>
          </p:cNvSpPr>
          <p:nvPr/>
        </p:nvSpPr>
        <p:spPr bwMode="auto">
          <a:xfrm>
            <a:off x="1943100" y="5943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i="1">
                <a:latin typeface="Verdana" pitchFamily="34" charset="0"/>
              </a:rPr>
              <a:t>x</a:t>
            </a:r>
            <a:r>
              <a:rPr lang="en-US" sz="2400">
                <a:latin typeface="Verdana" pitchFamily="34" charset="0"/>
              </a:rPr>
              <a:t> = 0.45 kg</a:t>
            </a:r>
          </a:p>
        </p:txBody>
      </p:sp>
      <p:sp>
        <p:nvSpPr>
          <p:cNvPr id="35862" name="Text Box 22"/>
          <p:cNvSpPr txBox="1">
            <a:spLocks noChangeArrowheads="1"/>
          </p:cNvSpPr>
          <p:nvPr/>
        </p:nvSpPr>
        <p:spPr bwMode="auto">
          <a:xfrm>
            <a:off x="4495800" y="4495800"/>
            <a:ext cx="41910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i="1">
                <a:solidFill>
                  <a:srgbClr val="3366FF"/>
                </a:solidFill>
                <a:latin typeface="Verdana" pitchFamily="34" charset="0"/>
              </a:rPr>
              <a:t>The cross products are equal. Divide both sides by 1,000 to undo the multiplication.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58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58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5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58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58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58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58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58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58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358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58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58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58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58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4" grpId="0" autoUpdateAnimBg="0"/>
      <p:bldP spid="35845" grpId="0" autoUpdateAnimBg="0"/>
      <p:bldP spid="35846" grpId="0" autoUpdateAnimBg="0"/>
      <p:bldP spid="35850" grpId="0" autoUpdateAnimBg="0"/>
      <p:bldP spid="35859" grpId="0" autoUpdateAnimBg="0"/>
      <p:bldP spid="35860" grpId="0" autoUpdateAnimBg="0"/>
      <p:bldP spid="35861" grpId="0" autoUpdateAnimBg="0"/>
      <p:bldP spid="35862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315913" y="962025"/>
            <a:ext cx="8523287" cy="118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2400">
                <a:solidFill>
                  <a:srgbClr val="006699"/>
                </a:solidFill>
                <a:latin typeface="Arial Black" pitchFamily="34" charset="0"/>
              </a:rPr>
              <a:t>Check It Out: Example 3</a:t>
            </a:r>
          </a:p>
          <a:p>
            <a:pPr algn="ctr">
              <a:spcBef>
                <a:spcPct val="50000"/>
              </a:spcBef>
            </a:pPr>
            <a:endParaRPr lang="en-US" sz="800">
              <a:solidFill>
                <a:srgbClr val="006699"/>
              </a:solidFill>
              <a:latin typeface="Arial Black" pitchFamily="34" charset="0"/>
            </a:endParaRPr>
          </a:p>
          <a:p>
            <a:pPr>
              <a:spcBef>
                <a:spcPct val="50000"/>
              </a:spcBef>
            </a:pPr>
            <a:r>
              <a:rPr lang="en-US" sz="2400" b="1">
                <a:latin typeface="Verdana" pitchFamily="34" charset="0"/>
              </a:rPr>
              <a:t>Convert.</a:t>
            </a:r>
          </a:p>
        </p:txBody>
      </p:sp>
      <p:sp>
        <p:nvSpPr>
          <p:cNvPr id="36867" name="Text Box 3"/>
          <p:cNvSpPr txBox="1">
            <a:spLocks noChangeArrowheads="1"/>
          </p:cNvSpPr>
          <p:nvPr/>
        </p:nvSpPr>
        <p:spPr bwMode="auto">
          <a:xfrm>
            <a:off x="838200" y="2333625"/>
            <a:ext cx="685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Verdana" pitchFamily="34" charset="0"/>
              </a:rPr>
              <a:t>A.</a:t>
            </a:r>
            <a:r>
              <a:rPr lang="en-US" sz="2400">
                <a:latin typeface="Verdana" pitchFamily="34" charset="0"/>
              </a:rPr>
              <a:t> Method 1: Use a conversion factor.</a:t>
            </a:r>
          </a:p>
        </p:txBody>
      </p:sp>
      <p:sp>
        <p:nvSpPr>
          <p:cNvPr id="36868" name="Text Box 4"/>
          <p:cNvSpPr txBox="1">
            <a:spLocks noChangeArrowheads="1"/>
          </p:cNvSpPr>
          <p:nvPr/>
        </p:nvSpPr>
        <p:spPr bwMode="auto">
          <a:xfrm>
            <a:off x="2514600" y="5486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Verdana" pitchFamily="34" charset="0"/>
              </a:rPr>
              <a:t>= 45 mm</a:t>
            </a:r>
          </a:p>
        </p:txBody>
      </p:sp>
      <p:sp>
        <p:nvSpPr>
          <p:cNvPr id="36869" name="Text Box 5"/>
          <p:cNvSpPr txBox="1">
            <a:spLocks noChangeArrowheads="1"/>
          </p:cNvSpPr>
          <p:nvPr/>
        </p:nvSpPr>
        <p:spPr bwMode="auto">
          <a:xfrm>
            <a:off x="1219200" y="4403725"/>
            <a:ext cx="2209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Verdana" pitchFamily="34" charset="0"/>
              </a:rPr>
              <a:t>4.5 cm </a:t>
            </a:r>
            <a:r>
              <a:rPr lang="en-US" sz="2000">
                <a:latin typeface="Verdana" pitchFamily="34" charset="0"/>
              </a:rPr>
              <a:t>•</a:t>
            </a:r>
            <a:r>
              <a:rPr lang="en-US" sz="2400">
                <a:latin typeface="Verdana" pitchFamily="34" charset="0"/>
              </a:rPr>
              <a:t> </a:t>
            </a:r>
          </a:p>
        </p:txBody>
      </p:sp>
      <p:sp>
        <p:nvSpPr>
          <p:cNvPr id="36871" name="Text Box 7"/>
          <p:cNvSpPr txBox="1">
            <a:spLocks noChangeArrowheads="1"/>
          </p:cNvSpPr>
          <p:nvPr/>
        </p:nvSpPr>
        <p:spPr bwMode="auto">
          <a:xfrm>
            <a:off x="2667000" y="4267200"/>
            <a:ext cx="17526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u="sng">
                <a:latin typeface="Verdana" pitchFamily="34" charset="0"/>
              </a:rPr>
              <a:t>10 mm    </a:t>
            </a:r>
            <a:r>
              <a:rPr lang="en-US" sz="2400">
                <a:latin typeface="Verdana" pitchFamily="34" charset="0"/>
              </a:rPr>
              <a:t>           </a:t>
            </a:r>
            <a:r>
              <a:rPr lang="en-US" sz="2400">
                <a:solidFill>
                  <a:schemeClr val="bg1"/>
                </a:solidFill>
                <a:latin typeface="Verdana" pitchFamily="34" charset="0"/>
              </a:rPr>
              <a:t>t</a:t>
            </a:r>
            <a:r>
              <a:rPr lang="en-US" sz="2400">
                <a:latin typeface="Verdana" pitchFamily="34" charset="0"/>
              </a:rPr>
              <a:t> 1 cm</a:t>
            </a:r>
          </a:p>
        </p:txBody>
      </p:sp>
      <p:grpSp>
        <p:nvGrpSpPr>
          <p:cNvPr id="36872" name="Group 8"/>
          <p:cNvGrpSpPr>
            <a:grpSpLocks/>
          </p:cNvGrpSpPr>
          <p:nvPr/>
        </p:nvGrpSpPr>
        <p:grpSpPr bwMode="auto">
          <a:xfrm>
            <a:off x="0" y="0"/>
            <a:ext cx="9144000" cy="6862763"/>
            <a:chOff x="0" y="0"/>
            <a:chExt cx="5760" cy="4323"/>
          </a:xfrm>
        </p:grpSpPr>
        <p:pic>
          <p:nvPicPr>
            <p:cNvPr id="36873" name="Picture 9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0"/>
              <a:ext cx="5760" cy="4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36874" name="Picture 10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0" y="4129"/>
              <a:ext cx="576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36875" name="Text Box 11"/>
            <p:cNvSpPr txBox="1">
              <a:spLocks noChangeArrowheads="1"/>
            </p:cNvSpPr>
            <p:nvPr/>
          </p:nvSpPr>
          <p:spPr bwMode="auto">
            <a:xfrm>
              <a:off x="1" y="4131"/>
              <a:ext cx="66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400" b="1">
                  <a:solidFill>
                    <a:schemeClr val="bg1"/>
                  </a:solidFill>
                  <a:latin typeface="Verdana" pitchFamily="34" charset="0"/>
                </a:rPr>
                <a:t>Course 1</a:t>
              </a:r>
              <a:endParaRPr lang="en-US" sz="800" b="1"/>
            </a:p>
          </p:txBody>
        </p:sp>
        <p:sp>
          <p:nvSpPr>
            <p:cNvPr id="36876" name="Text Box 12"/>
            <p:cNvSpPr txBox="1">
              <a:spLocks noChangeArrowheads="1"/>
            </p:cNvSpPr>
            <p:nvPr/>
          </p:nvSpPr>
          <p:spPr bwMode="auto">
            <a:xfrm>
              <a:off x="96" y="53"/>
              <a:ext cx="543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3200" b="1">
                  <a:latin typeface="Arial Black" pitchFamily="34" charset="0"/>
                </a:rPr>
                <a:t>9-4</a:t>
              </a:r>
              <a:endParaRPr lang="en-US" sz="800"/>
            </a:p>
          </p:txBody>
        </p:sp>
        <p:sp>
          <p:nvSpPr>
            <p:cNvPr id="36877" name="Text Box 13"/>
            <p:cNvSpPr txBox="1">
              <a:spLocks noChangeArrowheads="1"/>
            </p:cNvSpPr>
            <p:nvPr/>
          </p:nvSpPr>
          <p:spPr bwMode="auto">
            <a:xfrm>
              <a:off x="672" y="62"/>
              <a:ext cx="5088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3200">
                  <a:solidFill>
                    <a:schemeClr val="bg1"/>
                  </a:solidFill>
                  <a:latin typeface="Arial Black" pitchFamily="34" charset="0"/>
                </a:rPr>
                <a:t>Converting Customary Units</a:t>
              </a:r>
              <a:endParaRPr lang="en-US" sz="2400">
                <a:latin typeface="Verdana" pitchFamily="34" charset="0"/>
              </a:endParaRPr>
            </a:p>
          </p:txBody>
        </p:sp>
      </p:grpSp>
      <p:sp>
        <p:nvSpPr>
          <p:cNvPr id="36878" name="Line 14"/>
          <p:cNvSpPr>
            <a:spLocks noChangeShapeType="1"/>
          </p:cNvSpPr>
          <p:nvPr/>
        </p:nvSpPr>
        <p:spPr bwMode="auto">
          <a:xfrm flipV="1">
            <a:off x="1905000" y="4495800"/>
            <a:ext cx="457200" cy="3048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6879" name="Line 15"/>
          <p:cNvSpPr>
            <a:spLocks noChangeShapeType="1"/>
          </p:cNvSpPr>
          <p:nvPr/>
        </p:nvSpPr>
        <p:spPr bwMode="auto">
          <a:xfrm flipV="1">
            <a:off x="3276600" y="4708525"/>
            <a:ext cx="457200" cy="3048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6880" name="Text Box 16"/>
          <p:cNvSpPr txBox="1">
            <a:spLocks noChangeArrowheads="1"/>
          </p:cNvSpPr>
          <p:nvPr/>
        </p:nvSpPr>
        <p:spPr bwMode="auto">
          <a:xfrm>
            <a:off x="1230313" y="2971800"/>
            <a:ext cx="53990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Verdana" pitchFamily="34" charset="0"/>
              </a:rPr>
              <a:t>4.5 cm = _____ mm</a:t>
            </a:r>
          </a:p>
        </p:txBody>
      </p:sp>
      <p:sp>
        <p:nvSpPr>
          <p:cNvPr id="36882" name="Text Box 18"/>
          <p:cNvSpPr txBox="1">
            <a:spLocks noChangeArrowheads="1"/>
          </p:cNvSpPr>
          <p:nvPr/>
        </p:nvSpPr>
        <p:spPr bwMode="auto">
          <a:xfrm>
            <a:off x="4648200" y="4114800"/>
            <a:ext cx="42672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i="1">
                <a:solidFill>
                  <a:srgbClr val="3366FF"/>
                </a:solidFill>
                <a:latin typeface="Verdana" pitchFamily="34" charset="0"/>
              </a:rPr>
              <a:t>Multiply 4.5 cm by the conversion factor. Cancel the common units.</a:t>
            </a:r>
          </a:p>
        </p:txBody>
      </p:sp>
      <p:grpSp>
        <p:nvGrpSpPr>
          <p:cNvPr id="36884" name="Group 20"/>
          <p:cNvGrpSpPr>
            <a:grpSpLocks/>
          </p:cNvGrpSpPr>
          <p:nvPr/>
        </p:nvGrpSpPr>
        <p:grpSpPr bwMode="auto">
          <a:xfrm>
            <a:off x="4724400" y="2743200"/>
            <a:ext cx="3810000" cy="1219200"/>
            <a:chOff x="2976" y="1862"/>
            <a:chExt cx="2400" cy="768"/>
          </a:xfrm>
        </p:grpSpPr>
        <p:sp>
          <p:nvSpPr>
            <p:cNvPr id="36870" name="Text Box 6"/>
            <p:cNvSpPr txBox="1">
              <a:spLocks noChangeArrowheads="1"/>
            </p:cNvSpPr>
            <p:nvPr/>
          </p:nvSpPr>
          <p:spPr bwMode="auto">
            <a:xfrm>
              <a:off x="2976" y="1862"/>
              <a:ext cx="2400" cy="6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lnSpc>
                  <a:spcPct val="125000"/>
                </a:lnSpc>
                <a:spcBef>
                  <a:spcPct val="50000"/>
                </a:spcBef>
              </a:pPr>
              <a:r>
                <a:rPr lang="en-US" sz="2400" i="1">
                  <a:solidFill>
                    <a:srgbClr val="3366FF"/>
                  </a:solidFill>
                  <a:latin typeface="Verdana" pitchFamily="34" charset="0"/>
                </a:rPr>
                <a:t>Think: 1 cm = 10 mm so use            .  </a:t>
              </a:r>
              <a:endParaRPr lang="en-US" sz="800" i="1">
                <a:solidFill>
                  <a:srgbClr val="3366FF"/>
                </a:solidFill>
                <a:latin typeface="Verdana" pitchFamily="34" charset="0"/>
              </a:endParaRPr>
            </a:p>
          </p:txBody>
        </p:sp>
        <p:sp>
          <p:nvSpPr>
            <p:cNvPr id="36883" name="Text Box 19"/>
            <p:cNvSpPr txBox="1">
              <a:spLocks noChangeArrowheads="1"/>
            </p:cNvSpPr>
            <p:nvPr/>
          </p:nvSpPr>
          <p:spPr bwMode="auto">
            <a:xfrm>
              <a:off x="3600" y="2112"/>
              <a:ext cx="960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 i="1" u="sng">
                  <a:solidFill>
                    <a:srgbClr val="3366FF"/>
                  </a:solidFill>
                  <a:latin typeface="Verdana" pitchFamily="34" charset="0"/>
                </a:rPr>
                <a:t>10 mm </a:t>
              </a:r>
              <a:r>
                <a:rPr lang="en-US" sz="2400" i="1">
                  <a:solidFill>
                    <a:srgbClr val="3366FF"/>
                  </a:solidFill>
                  <a:latin typeface="Verdana" pitchFamily="34" charset="0"/>
                </a:rPr>
                <a:t>  1 cm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68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68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68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68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68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68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68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368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68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68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8" grpId="0" autoUpdateAnimBg="0"/>
      <p:bldP spid="36869" grpId="0"/>
      <p:bldP spid="36871" grpId="0"/>
      <p:bldP spid="36878" grpId="0" animBg="1"/>
      <p:bldP spid="36879" grpId="0" animBg="1"/>
      <p:bldP spid="3688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ext Box 2"/>
          <p:cNvSpPr txBox="1">
            <a:spLocks noChangeArrowheads="1"/>
          </p:cNvSpPr>
          <p:nvPr/>
        </p:nvSpPr>
        <p:spPr bwMode="auto">
          <a:xfrm>
            <a:off x="315913" y="962025"/>
            <a:ext cx="8523287" cy="118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2400">
                <a:solidFill>
                  <a:srgbClr val="006699"/>
                </a:solidFill>
                <a:latin typeface="Arial Black" pitchFamily="34" charset="0"/>
              </a:rPr>
              <a:t>Check It Out: Example 3</a:t>
            </a:r>
          </a:p>
          <a:p>
            <a:pPr algn="ctr">
              <a:spcBef>
                <a:spcPct val="50000"/>
              </a:spcBef>
            </a:pPr>
            <a:endParaRPr lang="en-US" sz="800" b="1">
              <a:latin typeface="Verdana" pitchFamily="34" charset="0"/>
            </a:endParaRPr>
          </a:p>
          <a:p>
            <a:pPr>
              <a:spcBef>
                <a:spcPct val="50000"/>
              </a:spcBef>
            </a:pPr>
            <a:r>
              <a:rPr lang="en-US" sz="2400" b="1">
                <a:latin typeface="Verdana" pitchFamily="34" charset="0"/>
              </a:rPr>
              <a:t>Convert.</a:t>
            </a:r>
          </a:p>
        </p:txBody>
      </p:sp>
      <p:sp>
        <p:nvSpPr>
          <p:cNvPr id="37891" name="Text Box 3"/>
          <p:cNvSpPr txBox="1">
            <a:spLocks noChangeArrowheads="1"/>
          </p:cNvSpPr>
          <p:nvPr/>
        </p:nvSpPr>
        <p:spPr bwMode="auto">
          <a:xfrm>
            <a:off x="838200" y="2333625"/>
            <a:ext cx="53990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Verdana" pitchFamily="34" charset="0"/>
              </a:rPr>
              <a:t>B.</a:t>
            </a:r>
            <a:r>
              <a:rPr lang="en-US" sz="2400">
                <a:latin typeface="Verdana" pitchFamily="34" charset="0"/>
              </a:rPr>
              <a:t> Method 2: Use proportions.</a:t>
            </a:r>
          </a:p>
        </p:txBody>
      </p:sp>
      <p:sp>
        <p:nvSpPr>
          <p:cNvPr id="37892" name="Text Box 4"/>
          <p:cNvSpPr txBox="1">
            <a:spLocks noChangeArrowheads="1"/>
          </p:cNvSpPr>
          <p:nvPr/>
        </p:nvSpPr>
        <p:spPr bwMode="auto">
          <a:xfrm>
            <a:off x="4495800" y="3638550"/>
            <a:ext cx="3657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i="1">
                <a:solidFill>
                  <a:srgbClr val="3366FF"/>
                </a:solidFill>
                <a:latin typeface="Verdana" pitchFamily="34" charset="0"/>
              </a:rPr>
              <a:t>Write a proportion. </a:t>
            </a:r>
          </a:p>
        </p:txBody>
      </p:sp>
      <p:sp>
        <p:nvSpPr>
          <p:cNvPr id="37893" name="Text Box 5"/>
          <p:cNvSpPr txBox="1">
            <a:spLocks noChangeArrowheads="1"/>
          </p:cNvSpPr>
          <p:nvPr/>
        </p:nvSpPr>
        <p:spPr bwMode="auto">
          <a:xfrm>
            <a:off x="2228850" y="3667125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Verdana" pitchFamily="34" charset="0"/>
              </a:rPr>
              <a:t>= </a:t>
            </a:r>
          </a:p>
        </p:txBody>
      </p:sp>
      <p:sp>
        <p:nvSpPr>
          <p:cNvPr id="37894" name="Text Box 6"/>
          <p:cNvSpPr txBox="1">
            <a:spLocks noChangeArrowheads="1"/>
          </p:cNvSpPr>
          <p:nvPr/>
        </p:nvSpPr>
        <p:spPr bwMode="auto">
          <a:xfrm>
            <a:off x="914400" y="3514725"/>
            <a:ext cx="15240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u="sng">
                <a:latin typeface="Verdana" pitchFamily="34" charset="0"/>
              </a:rPr>
              <a:t>8,500 g</a:t>
            </a:r>
            <a:r>
              <a:rPr lang="en-US" sz="2400">
                <a:latin typeface="Verdana" pitchFamily="34" charset="0"/>
              </a:rPr>
              <a:t>    </a:t>
            </a:r>
            <a:r>
              <a:rPr lang="en-US" sz="2400">
                <a:solidFill>
                  <a:schemeClr val="bg1"/>
                </a:solidFill>
                <a:latin typeface="Verdana" pitchFamily="34" charset="0"/>
              </a:rPr>
              <a:t>t</a:t>
            </a:r>
            <a:r>
              <a:rPr lang="en-US" sz="2400">
                <a:latin typeface="Verdana" pitchFamily="34" charset="0"/>
              </a:rPr>
              <a:t> </a:t>
            </a:r>
            <a:r>
              <a:rPr lang="en-US" sz="2400" i="1">
                <a:latin typeface="Verdana" pitchFamily="34" charset="0"/>
              </a:rPr>
              <a:t>x</a:t>
            </a:r>
            <a:r>
              <a:rPr lang="en-US" sz="2400">
                <a:latin typeface="Verdana" pitchFamily="34" charset="0"/>
              </a:rPr>
              <a:t> kg </a:t>
            </a:r>
          </a:p>
        </p:txBody>
      </p:sp>
      <p:sp>
        <p:nvSpPr>
          <p:cNvPr id="37895" name="Text Box 7"/>
          <p:cNvSpPr txBox="1">
            <a:spLocks noChangeArrowheads="1"/>
          </p:cNvSpPr>
          <p:nvPr/>
        </p:nvSpPr>
        <p:spPr bwMode="auto">
          <a:xfrm>
            <a:off x="2590800" y="3521075"/>
            <a:ext cx="17526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u="sng">
                <a:latin typeface="Verdana" pitchFamily="34" charset="0"/>
              </a:rPr>
              <a:t> 1,000 g    </a:t>
            </a:r>
            <a:r>
              <a:rPr lang="en-US" sz="2400">
                <a:latin typeface="Verdana" pitchFamily="34" charset="0"/>
              </a:rPr>
              <a:t>   </a:t>
            </a:r>
            <a:r>
              <a:rPr lang="en-US" sz="2400">
                <a:solidFill>
                  <a:schemeClr val="bg1"/>
                </a:solidFill>
                <a:latin typeface="Verdana" pitchFamily="34" charset="0"/>
              </a:rPr>
              <a:t>m</a:t>
            </a:r>
            <a:r>
              <a:rPr lang="en-US" sz="2400">
                <a:latin typeface="Verdana" pitchFamily="34" charset="0"/>
              </a:rPr>
              <a:t> 1 kg</a:t>
            </a:r>
          </a:p>
        </p:txBody>
      </p:sp>
      <p:grpSp>
        <p:nvGrpSpPr>
          <p:cNvPr id="37896" name="Group 8"/>
          <p:cNvGrpSpPr>
            <a:grpSpLocks/>
          </p:cNvGrpSpPr>
          <p:nvPr/>
        </p:nvGrpSpPr>
        <p:grpSpPr bwMode="auto">
          <a:xfrm>
            <a:off x="0" y="0"/>
            <a:ext cx="9144000" cy="6862763"/>
            <a:chOff x="0" y="0"/>
            <a:chExt cx="5760" cy="4323"/>
          </a:xfrm>
        </p:grpSpPr>
        <p:pic>
          <p:nvPicPr>
            <p:cNvPr id="37897" name="Picture 9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0"/>
              <a:ext cx="5760" cy="4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37898" name="Picture 10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0" y="4129"/>
              <a:ext cx="576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37899" name="Text Box 11"/>
            <p:cNvSpPr txBox="1">
              <a:spLocks noChangeArrowheads="1"/>
            </p:cNvSpPr>
            <p:nvPr/>
          </p:nvSpPr>
          <p:spPr bwMode="auto">
            <a:xfrm>
              <a:off x="1" y="4131"/>
              <a:ext cx="66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400" b="1">
                  <a:solidFill>
                    <a:schemeClr val="bg1"/>
                  </a:solidFill>
                  <a:latin typeface="Verdana" pitchFamily="34" charset="0"/>
                </a:rPr>
                <a:t>Course 1</a:t>
              </a:r>
              <a:endParaRPr lang="en-US" sz="800" b="1"/>
            </a:p>
          </p:txBody>
        </p:sp>
        <p:sp>
          <p:nvSpPr>
            <p:cNvPr id="37900" name="Text Box 12"/>
            <p:cNvSpPr txBox="1">
              <a:spLocks noChangeArrowheads="1"/>
            </p:cNvSpPr>
            <p:nvPr/>
          </p:nvSpPr>
          <p:spPr bwMode="auto">
            <a:xfrm>
              <a:off x="96" y="53"/>
              <a:ext cx="543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3200" b="1">
                  <a:latin typeface="Arial Black" pitchFamily="34" charset="0"/>
                </a:rPr>
                <a:t>9-4</a:t>
              </a:r>
              <a:endParaRPr lang="en-US" sz="800"/>
            </a:p>
          </p:txBody>
        </p:sp>
        <p:sp>
          <p:nvSpPr>
            <p:cNvPr id="37901" name="Text Box 13"/>
            <p:cNvSpPr txBox="1">
              <a:spLocks noChangeArrowheads="1"/>
            </p:cNvSpPr>
            <p:nvPr/>
          </p:nvSpPr>
          <p:spPr bwMode="auto">
            <a:xfrm>
              <a:off x="672" y="62"/>
              <a:ext cx="5088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3200">
                  <a:solidFill>
                    <a:schemeClr val="bg1"/>
                  </a:solidFill>
                  <a:latin typeface="Arial Black" pitchFamily="34" charset="0"/>
                </a:rPr>
                <a:t>Converting Customary Units</a:t>
              </a:r>
              <a:endParaRPr lang="en-US" sz="2400">
                <a:latin typeface="Verdana" pitchFamily="34" charset="0"/>
              </a:endParaRPr>
            </a:p>
          </p:txBody>
        </p:sp>
      </p:grpSp>
      <p:sp>
        <p:nvSpPr>
          <p:cNvPr id="37902" name="Text Box 14"/>
          <p:cNvSpPr txBox="1">
            <a:spLocks noChangeArrowheads="1"/>
          </p:cNvSpPr>
          <p:nvPr/>
        </p:nvSpPr>
        <p:spPr bwMode="auto">
          <a:xfrm>
            <a:off x="914400" y="2905125"/>
            <a:ext cx="53990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Verdana" pitchFamily="34" charset="0"/>
              </a:rPr>
              <a:t>8,500 g = _____ kg</a:t>
            </a:r>
          </a:p>
        </p:txBody>
      </p:sp>
      <p:sp>
        <p:nvSpPr>
          <p:cNvPr id="37903" name="Text Box 15"/>
          <p:cNvSpPr txBox="1">
            <a:spLocks noChangeArrowheads="1"/>
          </p:cNvSpPr>
          <p:nvPr/>
        </p:nvSpPr>
        <p:spPr bwMode="auto">
          <a:xfrm>
            <a:off x="1057275" y="4495800"/>
            <a:ext cx="33623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Verdana" pitchFamily="34" charset="0"/>
              </a:rPr>
              <a:t>1,000</a:t>
            </a:r>
            <a:r>
              <a:rPr lang="en-US" sz="2400" i="1">
                <a:latin typeface="Verdana" pitchFamily="34" charset="0"/>
              </a:rPr>
              <a:t>x</a:t>
            </a:r>
            <a:r>
              <a:rPr lang="en-US" sz="2400">
                <a:latin typeface="Verdana" pitchFamily="34" charset="0"/>
              </a:rPr>
              <a:t> = 8,500 kg</a:t>
            </a:r>
          </a:p>
        </p:txBody>
      </p:sp>
      <p:sp>
        <p:nvSpPr>
          <p:cNvPr id="37904" name="Text Box 16"/>
          <p:cNvSpPr txBox="1">
            <a:spLocks noChangeArrowheads="1"/>
          </p:cNvSpPr>
          <p:nvPr/>
        </p:nvSpPr>
        <p:spPr bwMode="auto">
          <a:xfrm>
            <a:off x="1905000" y="5943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i="1">
                <a:latin typeface="Verdana" pitchFamily="34" charset="0"/>
              </a:rPr>
              <a:t>x</a:t>
            </a:r>
            <a:r>
              <a:rPr lang="en-US" sz="2400">
                <a:latin typeface="Verdana" pitchFamily="34" charset="0"/>
              </a:rPr>
              <a:t> = 8.5 kg</a:t>
            </a:r>
          </a:p>
        </p:txBody>
      </p:sp>
      <p:sp>
        <p:nvSpPr>
          <p:cNvPr id="37905" name="Text Box 17"/>
          <p:cNvSpPr txBox="1">
            <a:spLocks noChangeArrowheads="1"/>
          </p:cNvSpPr>
          <p:nvPr/>
        </p:nvSpPr>
        <p:spPr bwMode="auto">
          <a:xfrm>
            <a:off x="4495800" y="4267200"/>
            <a:ext cx="41910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i="1">
                <a:solidFill>
                  <a:srgbClr val="3366FF"/>
                </a:solidFill>
                <a:latin typeface="Verdana" pitchFamily="34" charset="0"/>
              </a:rPr>
              <a:t>The cross products are equal. Divide both sides by 1,000 to undo the multiplication.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78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78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78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78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78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78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78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79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79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79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79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79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2" grpId="0" autoUpdateAnimBg="0"/>
      <p:bldP spid="37893" grpId="0" autoUpdateAnimBg="0"/>
      <p:bldP spid="37894" grpId="0" autoUpdateAnimBg="0"/>
      <p:bldP spid="37895" grpId="0" autoUpdateAnimBg="0"/>
      <p:bldP spid="37903" grpId="0" autoUpdateAnimBg="0"/>
      <p:bldP spid="37904" grpId="0" autoUpdateAnimBg="0"/>
      <p:bldP spid="37905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0" y="9906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2400">
                <a:solidFill>
                  <a:srgbClr val="006699"/>
                </a:solidFill>
                <a:latin typeface="Arial Black" pitchFamily="34" charset="0"/>
              </a:rPr>
              <a:t>Lesson Quiz</a:t>
            </a:r>
          </a:p>
        </p:txBody>
      </p:sp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609600" y="15240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eaLnBrk="0" hangingPunct="0">
              <a:tabLst>
                <a:tab pos="393700" algn="l"/>
              </a:tabLst>
            </a:pPr>
            <a:r>
              <a:rPr lang="en-US" altLang="en-US" sz="2400" b="1">
                <a:latin typeface="Verdana" pitchFamily="34" charset="0"/>
              </a:rPr>
              <a:t>Convert.</a:t>
            </a:r>
            <a:endParaRPr lang="en-US" sz="2000">
              <a:latin typeface="Verdana" pitchFamily="34" charset="0"/>
            </a:endParaRPr>
          </a:p>
          <a:p>
            <a:pPr eaLnBrk="0" hangingPunct="0">
              <a:lnSpc>
                <a:spcPct val="125000"/>
              </a:lnSpc>
              <a:tabLst>
                <a:tab pos="393700" algn="l"/>
              </a:tabLst>
            </a:pPr>
            <a:r>
              <a:rPr lang="en-US" sz="2400" b="1">
                <a:latin typeface="Verdana" pitchFamily="34" charset="0"/>
              </a:rPr>
              <a:t>1.</a:t>
            </a:r>
            <a:r>
              <a:rPr lang="en-US" sz="2400">
                <a:latin typeface="Verdana" pitchFamily="34" charset="0"/>
              </a:rPr>
              <a:t> A book is 24 cm long. 24 cm = ____ mm	</a:t>
            </a:r>
          </a:p>
          <a:p>
            <a:pPr eaLnBrk="0" hangingPunct="0">
              <a:lnSpc>
                <a:spcPct val="125000"/>
              </a:lnSpc>
              <a:tabLst>
                <a:tab pos="393700" algn="l"/>
              </a:tabLst>
            </a:pPr>
            <a:endParaRPr lang="en-US" sz="800" b="1">
              <a:latin typeface="Verdana" pitchFamily="34" charset="0"/>
            </a:endParaRPr>
          </a:p>
          <a:p>
            <a:pPr eaLnBrk="0" hangingPunct="0">
              <a:lnSpc>
                <a:spcPct val="125000"/>
              </a:lnSpc>
              <a:tabLst>
                <a:tab pos="393700" algn="l"/>
              </a:tabLst>
            </a:pPr>
            <a:r>
              <a:rPr lang="en-US" sz="2400" b="1">
                <a:latin typeface="Verdana" pitchFamily="34" charset="0"/>
              </a:rPr>
              <a:t>2.</a:t>
            </a:r>
            <a:r>
              <a:rPr lang="en-US" sz="2400">
                <a:latin typeface="Verdana" pitchFamily="34" charset="0"/>
              </a:rPr>
              <a:t> The chain has a mass of 16 g. 16 g = _____ mg</a:t>
            </a:r>
          </a:p>
          <a:p>
            <a:pPr eaLnBrk="0" hangingPunct="0">
              <a:lnSpc>
                <a:spcPct val="125000"/>
              </a:lnSpc>
              <a:tabLst>
                <a:tab pos="393700" algn="l"/>
              </a:tabLst>
            </a:pPr>
            <a:endParaRPr lang="en-US" sz="800" b="1">
              <a:latin typeface="Verdana" pitchFamily="34" charset="0"/>
            </a:endParaRPr>
          </a:p>
          <a:p>
            <a:pPr eaLnBrk="0" hangingPunct="0">
              <a:lnSpc>
                <a:spcPct val="125000"/>
              </a:lnSpc>
              <a:tabLst>
                <a:tab pos="393700" algn="l"/>
              </a:tabLst>
            </a:pPr>
            <a:r>
              <a:rPr lang="en-US" sz="2400" b="1">
                <a:latin typeface="Verdana" pitchFamily="34" charset="0"/>
              </a:rPr>
              <a:t>3.</a:t>
            </a:r>
            <a:r>
              <a:rPr lang="en-US" sz="2400">
                <a:latin typeface="Verdana" pitchFamily="34" charset="0"/>
              </a:rPr>
              <a:t> The volume of the liquid was 12,000 mL. </a:t>
            </a:r>
          </a:p>
          <a:p>
            <a:pPr eaLnBrk="0" hangingPunct="0">
              <a:lnSpc>
                <a:spcPct val="125000"/>
              </a:lnSpc>
              <a:tabLst>
                <a:tab pos="393700" algn="l"/>
              </a:tabLst>
            </a:pPr>
            <a:r>
              <a:rPr lang="en-US" sz="2400">
                <a:latin typeface="Verdana" pitchFamily="34" charset="0"/>
              </a:rPr>
              <a:t>	12,000 mL = ____ L</a:t>
            </a:r>
            <a:endParaRPr lang="en-US" sz="2400" b="1">
              <a:latin typeface="Verdana" pitchFamily="34" charset="0"/>
            </a:endParaRPr>
          </a:p>
          <a:p>
            <a:pPr eaLnBrk="0" hangingPunct="0">
              <a:lnSpc>
                <a:spcPct val="125000"/>
              </a:lnSpc>
              <a:tabLst>
                <a:tab pos="393700" algn="l"/>
              </a:tabLst>
            </a:pPr>
            <a:endParaRPr lang="en-US" sz="800" b="1">
              <a:latin typeface="Verdana" pitchFamily="34" charset="0"/>
            </a:endParaRPr>
          </a:p>
          <a:p>
            <a:pPr eaLnBrk="0" hangingPunct="0">
              <a:lnSpc>
                <a:spcPct val="125000"/>
              </a:lnSpc>
              <a:tabLst>
                <a:tab pos="393700" algn="l"/>
              </a:tabLst>
            </a:pPr>
            <a:r>
              <a:rPr lang="en-US" sz="2400" b="1">
                <a:latin typeface="Verdana" pitchFamily="34" charset="0"/>
              </a:rPr>
              <a:t>4.</a:t>
            </a:r>
            <a:r>
              <a:rPr lang="en-US" sz="2400">
                <a:latin typeface="Verdana" pitchFamily="34" charset="0"/>
              </a:rPr>
              <a:t> Frank’s paper airplane glided 78.9 m. Sarah’s 	plane glided 85 m. How many more centimeters 	did Sarah’s plane glide?</a:t>
            </a:r>
            <a:endParaRPr lang="en-US" sz="800"/>
          </a:p>
        </p:txBody>
      </p:sp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6856413" y="2500313"/>
            <a:ext cx="13065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>
                <a:solidFill>
                  <a:srgbClr val="FF0000"/>
                </a:solidFill>
                <a:latin typeface="Verdana" pitchFamily="34" charset="0"/>
              </a:rPr>
              <a:t>16,000</a:t>
            </a:r>
          </a:p>
        </p:txBody>
      </p:sp>
      <p:sp>
        <p:nvSpPr>
          <p:cNvPr id="22533" name="Text Box 5"/>
          <p:cNvSpPr txBox="1">
            <a:spLocks noChangeArrowheads="1"/>
          </p:cNvSpPr>
          <p:nvPr/>
        </p:nvSpPr>
        <p:spPr bwMode="auto">
          <a:xfrm>
            <a:off x="6010275" y="1966913"/>
            <a:ext cx="106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>
                <a:solidFill>
                  <a:srgbClr val="FF0000"/>
                </a:solidFill>
                <a:latin typeface="Verdana" pitchFamily="34" charset="0"/>
              </a:rPr>
              <a:t>240</a:t>
            </a:r>
            <a:endParaRPr lang="en-US" sz="2400">
              <a:solidFill>
                <a:srgbClr val="FF0000"/>
              </a:solidFill>
            </a:endParaRPr>
          </a:p>
        </p:txBody>
      </p:sp>
      <p:sp>
        <p:nvSpPr>
          <p:cNvPr id="22534" name="Text Box 6"/>
          <p:cNvSpPr txBox="1">
            <a:spLocks noChangeArrowheads="1"/>
          </p:cNvSpPr>
          <p:nvPr/>
        </p:nvSpPr>
        <p:spPr bwMode="auto">
          <a:xfrm>
            <a:off x="1143000" y="98425"/>
            <a:ext cx="807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>
                <a:solidFill>
                  <a:schemeClr val="bg1"/>
                </a:solidFill>
                <a:latin typeface="Arial Black" pitchFamily="34" charset="0"/>
              </a:rPr>
              <a:t>Insert Lesson Title Here</a:t>
            </a:r>
            <a:endParaRPr lang="en-US" sz="2400">
              <a:latin typeface="Verdana" pitchFamily="34" charset="0"/>
            </a:endParaRPr>
          </a:p>
        </p:txBody>
      </p:sp>
      <p:sp>
        <p:nvSpPr>
          <p:cNvPr id="22535" name="Text Box 7"/>
          <p:cNvSpPr txBox="1">
            <a:spLocks noChangeArrowheads="1"/>
          </p:cNvSpPr>
          <p:nvPr/>
        </p:nvSpPr>
        <p:spPr bwMode="auto">
          <a:xfrm>
            <a:off x="3352800" y="3629025"/>
            <a:ext cx="487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>
                <a:solidFill>
                  <a:srgbClr val="FF0000"/>
                </a:solidFill>
                <a:latin typeface="Verdana" pitchFamily="34" charset="0"/>
              </a:rPr>
              <a:t>12</a:t>
            </a:r>
          </a:p>
        </p:txBody>
      </p:sp>
      <p:sp>
        <p:nvSpPr>
          <p:cNvPr id="22543" name="Text Box 15"/>
          <p:cNvSpPr txBox="1">
            <a:spLocks noChangeArrowheads="1"/>
          </p:cNvSpPr>
          <p:nvPr/>
        </p:nvSpPr>
        <p:spPr bwMode="auto">
          <a:xfrm>
            <a:off x="1066800" y="5624513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>
                <a:solidFill>
                  <a:srgbClr val="FF0000"/>
                </a:solidFill>
                <a:latin typeface="Verdana" pitchFamily="34" charset="0"/>
              </a:rPr>
              <a:t>610 cm</a:t>
            </a:r>
          </a:p>
        </p:txBody>
      </p:sp>
      <p:grpSp>
        <p:nvGrpSpPr>
          <p:cNvPr id="22544" name="Group 16"/>
          <p:cNvGrpSpPr>
            <a:grpSpLocks/>
          </p:cNvGrpSpPr>
          <p:nvPr/>
        </p:nvGrpSpPr>
        <p:grpSpPr bwMode="auto">
          <a:xfrm>
            <a:off x="0" y="0"/>
            <a:ext cx="9144000" cy="6862763"/>
            <a:chOff x="0" y="0"/>
            <a:chExt cx="5760" cy="4323"/>
          </a:xfrm>
        </p:grpSpPr>
        <p:pic>
          <p:nvPicPr>
            <p:cNvPr id="22545" name="Picture 17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0" y="0"/>
              <a:ext cx="5760" cy="4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22546" name="Picture 18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0" y="4129"/>
              <a:ext cx="576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22547" name="Text Box 19"/>
            <p:cNvSpPr txBox="1">
              <a:spLocks noChangeArrowheads="1"/>
            </p:cNvSpPr>
            <p:nvPr/>
          </p:nvSpPr>
          <p:spPr bwMode="auto">
            <a:xfrm>
              <a:off x="1" y="4131"/>
              <a:ext cx="66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400" b="1">
                  <a:solidFill>
                    <a:schemeClr val="bg1"/>
                  </a:solidFill>
                  <a:latin typeface="Verdana" pitchFamily="34" charset="0"/>
                </a:rPr>
                <a:t>Course 1</a:t>
              </a:r>
              <a:endParaRPr lang="en-US" sz="800" b="1"/>
            </a:p>
          </p:txBody>
        </p:sp>
        <p:sp>
          <p:nvSpPr>
            <p:cNvPr id="22548" name="Text Box 20"/>
            <p:cNvSpPr txBox="1">
              <a:spLocks noChangeArrowheads="1"/>
            </p:cNvSpPr>
            <p:nvPr/>
          </p:nvSpPr>
          <p:spPr bwMode="auto">
            <a:xfrm>
              <a:off x="96" y="53"/>
              <a:ext cx="543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3200" b="1">
                  <a:latin typeface="Arial Black" pitchFamily="34" charset="0"/>
                </a:rPr>
                <a:t>9-4</a:t>
              </a:r>
              <a:endParaRPr lang="en-US" sz="800"/>
            </a:p>
          </p:txBody>
        </p:sp>
        <p:sp>
          <p:nvSpPr>
            <p:cNvPr id="22549" name="Text Box 21"/>
            <p:cNvSpPr txBox="1">
              <a:spLocks noChangeArrowheads="1"/>
            </p:cNvSpPr>
            <p:nvPr/>
          </p:nvSpPr>
          <p:spPr bwMode="auto">
            <a:xfrm>
              <a:off x="672" y="62"/>
              <a:ext cx="5088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3200">
                  <a:solidFill>
                    <a:schemeClr val="bg1"/>
                  </a:solidFill>
                  <a:latin typeface="Arial Black" pitchFamily="34" charset="0"/>
                </a:rPr>
                <a:t>Converting Customary Units</a:t>
              </a:r>
              <a:endParaRPr lang="en-US" sz="2400">
                <a:latin typeface="Verdana" pitchFamily="34" charset="0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2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2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2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25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2" grpId="0" autoUpdateAnimBg="0"/>
      <p:bldP spid="22533" grpId="0" autoUpdateAnimBg="0"/>
      <p:bldP spid="22535" grpId="0" autoUpdateAnimBg="0"/>
      <p:bldP spid="22543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457200" y="1143000"/>
            <a:ext cx="8153400" cy="4114800"/>
          </a:xfrm>
          <a:prstGeom prst="rect">
            <a:avLst/>
          </a:prstGeom>
          <a:noFill/>
          <a:ln w="28575">
            <a:solidFill>
              <a:srgbClr val="DBDBDB"/>
            </a:solidFill>
            <a:miter lim="800000"/>
            <a:headEnd/>
            <a:tailEnd/>
          </a:ln>
          <a:effectLst/>
        </p:spPr>
        <p:txBody>
          <a:bodyPr/>
          <a:lstStyle/>
          <a:p>
            <a:r>
              <a:rPr lang="en-US" altLang="en-US" sz="2800" b="1">
                <a:solidFill>
                  <a:schemeClr val="accent2"/>
                </a:solidFill>
                <a:latin typeface="Verdana" pitchFamily="34" charset="0"/>
              </a:rPr>
              <a:t>Warm Up</a:t>
            </a:r>
          </a:p>
          <a:p>
            <a:endParaRPr lang="en-US" altLang="en-US" sz="2800">
              <a:latin typeface="Verdana" pitchFamily="34" charset="0"/>
            </a:endParaRPr>
          </a:p>
          <a:p>
            <a:r>
              <a:rPr lang="en-US" altLang="en-US" sz="2800" b="1">
                <a:latin typeface="Verdana" pitchFamily="34" charset="0"/>
              </a:rPr>
              <a:t>Multiply the following by 1,000.</a:t>
            </a:r>
          </a:p>
          <a:p>
            <a:endParaRPr lang="en-US" altLang="en-US" sz="800" b="1">
              <a:latin typeface="Verdana" pitchFamily="34" charset="0"/>
            </a:endParaRPr>
          </a:p>
          <a:p>
            <a:endParaRPr lang="en-US" altLang="en-US" sz="800">
              <a:latin typeface="Verdana" pitchFamily="34" charset="0"/>
            </a:endParaRPr>
          </a:p>
          <a:p>
            <a:r>
              <a:rPr lang="en-US" altLang="en-US" sz="2800" b="1">
                <a:latin typeface="Verdana" pitchFamily="34" charset="0"/>
              </a:rPr>
              <a:t>1.</a:t>
            </a:r>
            <a:r>
              <a:rPr lang="en-US" altLang="en-US" sz="2800">
                <a:latin typeface="Verdana" pitchFamily="34" charset="0"/>
              </a:rPr>
              <a:t> </a:t>
            </a:r>
            <a:r>
              <a:rPr lang="en-US" altLang="en-US" sz="2800">
                <a:latin typeface="Verdana" pitchFamily="34" charset="0"/>
                <a:sym typeface="Symbol" pitchFamily="18" charset="2"/>
              </a:rPr>
              <a:t>0.0042			</a:t>
            </a:r>
            <a:r>
              <a:rPr lang="en-US" altLang="en-US" sz="2800" b="1">
                <a:latin typeface="Verdana" pitchFamily="34" charset="0"/>
                <a:sym typeface="Symbol" pitchFamily="18" charset="2"/>
              </a:rPr>
              <a:t>2.</a:t>
            </a:r>
            <a:r>
              <a:rPr lang="en-US" altLang="en-US" sz="2800">
                <a:latin typeface="Verdana" pitchFamily="34" charset="0"/>
                <a:sym typeface="Symbol" pitchFamily="18" charset="2"/>
              </a:rPr>
              <a:t> 38.705</a:t>
            </a:r>
          </a:p>
          <a:p>
            <a:endParaRPr lang="en-US" altLang="en-US" sz="2800">
              <a:latin typeface="Verdana" pitchFamily="34" charset="0"/>
            </a:endParaRPr>
          </a:p>
          <a:p>
            <a:r>
              <a:rPr lang="en-US" altLang="en-US" sz="2800" b="1">
                <a:latin typeface="Verdana" pitchFamily="34" charset="0"/>
              </a:rPr>
              <a:t>Divide the following by 1,000.</a:t>
            </a:r>
          </a:p>
          <a:p>
            <a:endParaRPr lang="en-US" altLang="en-US" sz="2800" b="1">
              <a:latin typeface="Verdana" pitchFamily="34" charset="0"/>
            </a:endParaRPr>
          </a:p>
          <a:p>
            <a:r>
              <a:rPr lang="en-US" altLang="en-US" sz="2800" b="1">
                <a:latin typeface="Verdana" pitchFamily="34" charset="0"/>
              </a:rPr>
              <a:t>3.</a:t>
            </a:r>
            <a:r>
              <a:rPr lang="en-US" altLang="en-US" sz="2800">
                <a:latin typeface="Verdana" pitchFamily="34" charset="0"/>
              </a:rPr>
              <a:t> 28,039				</a:t>
            </a:r>
            <a:r>
              <a:rPr lang="en-US" altLang="en-US" sz="2800" b="1">
                <a:latin typeface="Verdana" pitchFamily="34" charset="0"/>
              </a:rPr>
              <a:t>6.</a:t>
            </a:r>
            <a:r>
              <a:rPr lang="en-US" altLang="en-US" sz="2800">
                <a:latin typeface="Verdana" pitchFamily="34" charset="0"/>
              </a:rPr>
              <a:t> 0.8</a:t>
            </a:r>
            <a:r>
              <a:rPr lang="en-US" altLang="en-US" sz="2800">
                <a:solidFill>
                  <a:srgbClr val="FF0000"/>
                </a:solidFill>
                <a:latin typeface="Verdana" pitchFamily="34" charset="0"/>
              </a:rPr>
              <a:t>		</a:t>
            </a:r>
          </a:p>
        </p:txBody>
      </p:sp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2589213" y="2686050"/>
            <a:ext cx="76358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2800">
                <a:solidFill>
                  <a:srgbClr val="FF0000"/>
                </a:solidFill>
                <a:latin typeface="Verdana" pitchFamily="34" charset="0"/>
                <a:sym typeface="Symbol" pitchFamily="18" charset="2"/>
              </a:rPr>
              <a:t>4.2</a:t>
            </a:r>
            <a:endParaRPr lang="en-US" sz="2800">
              <a:solidFill>
                <a:srgbClr val="FF0000"/>
              </a:solidFill>
              <a:latin typeface="Verdana" pitchFamily="34" charset="0"/>
              <a:sym typeface="Symbol" pitchFamily="18" charset="2"/>
            </a:endParaRPr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6180138" y="2681288"/>
            <a:ext cx="143986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2800">
                <a:solidFill>
                  <a:srgbClr val="FF0000"/>
                </a:solidFill>
                <a:latin typeface="Verdana" pitchFamily="34" charset="0"/>
                <a:sym typeface="Symbol" pitchFamily="18" charset="2"/>
              </a:rPr>
              <a:t>38,705</a:t>
            </a:r>
            <a:endParaRPr lang="en-US" sz="2800">
              <a:solidFill>
                <a:srgbClr val="FF0000"/>
              </a:solidFill>
              <a:latin typeface="Verdana" pitchFamily="34" charset="0"/>
              <a:sym typeface="Symbol" pitchFamily="18" charset="2"/>
            </a:endParaRPr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2598738" y="4386263"/>
            <a:ext cx="143986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2800">
                <a:solidFill>
                  <a:srgbClr val="FF0000"/>
                </a:solidFill>
                <a:latin typeface="Verdana" pitchFamily="34" charset="0"/>
                <a:sym typeface="Symbol" pitchFamily="18" charset="2"/>
              </a:rPr>
              <a:t>28.039</a:t>
            </a:r>
            <a:endParaRPr lang="en-US" sz="2800">
              <a:solidFill>
                <a:srgbClr val="FF0000"/>
              </a:solidFill>
              <a:latin typeface="Verdana" pitchFamily="34" charset="0"/>
              <a:sym typeface="Symbol" pitchFamily="18" charset="2"/>
            </a:endParaRPr>
          </a:p>
        </p:txBody>
      </p:sp>
      <p:grpSp>
        <p:nvGrpSpPr>
          <p:cNvPr id="4102" name="Group 6"/>
          <p:cNvGrpSpPr>
            <a:grpSpLocks/>
          </p:cNvGrpSpPr>
          <p:nvPr/>
        </p:nvGrpSpPr>
        <p:grpSpPr bwMode="auto">
          <a:xfrm>
            <a:off x="0" y="0"/>
            <a:ext cx="9144000" cy="6862763"/>
            <a:chOff x="0" y="0"/>
            <a:chExt cx="5760" cy="4323"/>
          </a:xfrm>
        </p:grpSpPr>
        <p:pic>
          <p:nvPicPr>
            <p:cNvPr id="4103" name="Picture 7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0"/>
              <a:ext cx="5760" cy="4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4104" name="Picture 8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0" y="4129"/>
              <a:ext cx="576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4105" name="Text Box 9"/>
            <p:cNvSpPr txBox="1">
              <a:spLocks noChangeArrowheads="1"/>
            </p:cNvSpPr>
            <p:nvPr/>
          </p:nvSpPr>
          <p:spPr bwMode="auto">
            <a:xfrm>
              <a:off x="1" y="4131"/>
              <a:ext cx="66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400" b="1">
                  <a:solidFill>
                    <a:schemeClr val="bg1"/>
                  </a:solidFill>
                  <a:latin typeface="Verdana" pitchFamily="34" charset="0"/>
                </a:rPr>
                <a:t>Course 1</a:t>
              </a:r>
              <a:endParaRPr lang="en-US" sz="800" b="1"/>
            </a:p>
          </p:txBody>
        </p:sp>
        <p:sp>
          <p:nvSpPr>
            <p:cNvPr id="4106" name="Text Box 10"/>
            <p:cNvSpPr txBox="1">
              <a:spLocks noChangeArrowheads="1"/>
            </p:cNvSpPr>
            <p:nvPr/>
          </p:nvSpPr>
          <p:spPr bwMode="auto">
            <a:xfrm>
              <a:off x="96" y="53"/>
              <a:ext cx="543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3200" b="1">
                  <a:latin typeface="Arial Black" pitchFamily="34" charset="0"/>
                </a:rPr>
                <a:t>9-4</a:t>
              </a:r>
              <a:endParaRPr lang="en-US" sz="800"/>
            </a:p>
          </p:txBody>
        </p:sp>
        <p:sp>
          <p:nvSpPr>
            <p:cNvPr id="4107" name="Text Box 11"/>
            <p:cNvSpPr txBox="1">
              <a:spLocks noChangeArrowheads="1"/>
            </p:cNvSpPr>
            <p:nvPr/>
          </p:nvSpPr>
          <p:spPr bwMode="auto">
            <a:xfrm>
              <a:off x="672" y="62"/>
              <a:ext cx="5088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3200">
                  <a:solidFill>
                    <a:schemeClr val="bg1"/>
                  </a:solidFill>
                  <a:latin typeface="Arial Black" pitchFamily="34" charset="0"/>
                </a:rPr>
                <a:t>Converting Metric Units</a:t>
              </a:r>
              <a:endParaRPr lang="en-US" sz="2400">
                <a:latin typeface="Verdana" pitchFamily="34" charset="0"/>
              </a:endParaRPr>
            </a:p>
          </p:txBody>
        </p:sp>
      </p:grpSp>
      <p:sp>
        <p:nvSpPr>
          <p:cNvPr id="4110" name="Text Box 14"/>
          <p:cNvSpPr txBox="1">
            <a:spLocks noChangeArrowheads="1"/>
          </p:cNvSpPr>
          <p:nvPr/>
        </p:nvSpPr>
        <p:spPr bwMode="auto">
          <a:xfrm>
            <a:off x="6248400" y="4381500"/>
            <a:ext cx="143986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2800">
                <a:solidFill>
                  <a:srgbClr val="FF0000"/>
                </a:solidFill>
                <a:latin typeface="Verdana" pitchFamily="34" charset="0"/>
                <a:sym typeface="Symbol" pitchFamily="18" charset="2"/>
              </a:rPr>
              <a:t>0.0008</a:t>
            </a:r>
            <a:endParaRPr lang="en-US" sz="2800">
              <a:solidFill>
                <a:srgbClr val="FF0000"/>
              </a:solidFill>
              <a:latin typeface="Verdana" pitchFamily="34" charset="0"/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4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autoUpdateAnimBg="0"/>
      <p:bldP spid="4100" grpId="0" autoUpdateAnimBg="0"/>
      <p:bldP spid="4101" grpId="0" autoUpdateAnimBg="0"/>
      <p:bldP spid="4110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914400" y="1524000"/>
            <a:ext cx="7467600" cy="3124200"/>
          </a:xfrm>
          <a:prstGeom prst="rect">
            <a:avLst/>
          </a:prstGeom>
          <a:noFill/>
          <a:ln w="28575">
            <a:solidFill>
              <a:srgbClr val="DBDBDB"/>
            </a:solidFill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altLang="en-US" sz="2800" b="1">
                <a:solidFill>
                  <a:schemeClr val="accent2"/>
                </a:solidFill>
                <a:latin typeface="Verdana" pitchFamily="34" charset="0"/>
              </a:rPr>
              <a:t>Problem of the Day</a:t>
            </a:r>
            <a:endParaRPr lang="en-US" altLang="en-US" sz="2800">
              <a:solidFill>
                <a:srgbClr val="00B200"/>
              </a:solidFill>
              <a:latin typeface="Verdana" pitchFamily="34" charset="0"/>
            </a:endParaRPr>
          </a:p>
          <a:p>
            <a:pPr>
              <a:spcBef>
                <a:spcPct val="20000"/>
              </a:spcBef>
            </a:pPr>
            <a:endParaRPr lang="en-US" altLang="en-US" sz="800">
              <a:latin typeface="Verdana" pitchFamily="34" charset="0"/>
            </a:endParaRPr>
          </a:p>
          <a:p>
            <a:pPr>
              <a:spcBef>
                <a:spcPct val="20000"/>
              </a:spcBef>
            </a:pPr>
            <a:r>
              <a:rPr lang="en-US" altLang="en-US" sz="2800">
                <a:latin typeface="Verdana" pitchFamily="34" charset="0"/>
              </a:rPr>
              <a:t>Richard needs to divide 180 feet of rope equally among the 30 members of his science class. How long will each piece of rope be?</a:t>
            </a:r>
            <a:endParaRPr lang="en-US" altLang="en-US" sz="2800">
              <a:solidFill>
                <a:srgbClr val="FF0000"/>
              </a:solidFill>
              <a:latin typeface="Verdana" pitchFamily="34" charset="0"/>
            </a:endParaRP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962025" y="3971925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b="1">
                <a:solidFill>
                  <a:srgbClr val="FF0000"/>
                </a:solidFill>
                <a:latin typeface="Verdana" pitchFamily="34" charset="0"/>
              </a:rPr>
              <a:t>6 feet</a:t>
            </a:r>
          </a:p>
        </p:txBody>
      </p:sp>
      <p:grpSp>
        <p:nvGrpSpPr>
          <p:cNvPr id="5130" name="Group 10"/>
          <p:cNvGrpSpPr>
            <a:grpSpLocks/>
          </p:cNvGrpSpPr>
          <p:nvPr/>
        </p:nvGrpSpPr>
        <p:grpSpPr bwMode="auto">
          <a:xfrm>
            <a:off x="0" y="0"/>
            <a:ext cx="9144000" cy="6862763"/>
            <a:chOff x="0" y="0"/>
            <a:chExt cx="5760" cy="4323"/>
          </a:xfrm>
        </p:grpSpPr>
        <p:pic>
          <p:nvPicPr>
            <p:cNvPr id="5131" name="Picture 1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0" y="0"/>
              <a:ext cx="5760" cy="4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5132" name="Picture 12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0" y="4129"/>
              <a:ext cx="576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5133" name="Text Box 13"/>
            <p:cNvSpPr txBox="1">
              <a:spLocks noChangeArrowheads="1"/>
            </p:cNvSpPr>
            <p:nvPr/>
          </p:nvSpPr>
          <p:spPr bwMode="auto">
            <a:xfrm>
              <a:off x="1" y="4131"/>
              <a:ext cx="66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400" b="1">
                  <a:solidFill>
                    <a:schemeClr val="bg1"/>
                  </a:solidFill>
                  <a:latin typeface="Verdana" pitchFamily="34" charset="0"/>
                </a:rPr>
                <a:t>Course 1</a:t>
              </a:r>
              <a:endParaRPr lang="en-US" sz="800" b="1"/>
            </a:p>
          </p:txBody>
        </p:sp>
        <p:sp>
          <p:nvSpPr>
            <p:cNvPr id="5134" name="Text Box 14"/>
            <p:cNvSpPr txBox="1">
              <a:spLocks noChangeArrowheads="1"/>
            </p:cNvSpPr>
            <p:nvPr/>
          </p:nvSpPr>
          <p:spPr bwMode="auto">
            <a:xfrm>
              <a:off x="96" y="53"/>
              <a:ext cx="543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3200" b="1">
                  <a:latin typeface="Arial Black" pitchFamily="34" charset="0"/>
                </a:rPr>
                <a:t>9-4</a:t>
              </a:r>
              <a:endParaRPr lang="en-US" sz="800"/>
            </a:p>
          </p:txBody>
        </p:sp>
        <p:sp>
          <p:nvSpPr>
            <p:cNvPr id="5135" name="Text Box 15"/>
            <p:cNvSpPr txBox="1">
              <a:spLocks noChangeArrowheads="1"/>
            </p:cNvSpPr>
            <p:nvPr/>
          </p:nvSpPr>
          <p:spPr bwMode="auto">
            <a:xfrm>
              <a:off x="672" y="62"/>
              <a:ext cx="5088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3200">
                  <a:solidFill>
                    <a:schemeClr val="bg1"/>
                  </a:solidFill>
                  <a:latin typeface="Arial Black" pitchFamily="34" charset="0"/>
                </a:rPr>
                <a:t>Converting Metric Units</a:t>
              </a:r>
              <a:endParaRPr lang="en-US" sz="2400">
                <a:latin typeface="Verdana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381000" y="2438400"/>
            <a:ext cx="8305800" cy="685800"/>
          </a:xfrm>
          <a:prstGeom prst="rect">
            <a:avLst/>
          </a:prstGeom>
          <a:noFill/>
          <a:ln w="28575">
            <a:solidFill>
              <a:srgbClr val="DBDBDB"/>
            </a:solidFill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altLang="en-US" sz="3000" i="1">
                <a:solidFill>
                  <a:srgbClr val="FF0000"/>
                </a:solidFill>
                <a:latin typeface="Verdana" pitchFamily="34" charset="0"/>
              </a:rPr>
              <a:t>Learn</a:t>
            </a:r>
            <a:r>
              <a:rPr lang="en-US" altLang="en-US" sz="3000">
                <a:latin typeface="Verdana" pitchFamily="34" charset="0"/>
              </a:rPr>
              <a:t> to convert metric units of measure</a:t>
            </a:r>
            <a:r>
              <a:rPr lang="en-US" altLang="en-US" sz="3000">
                <a:latin typeface="AGaramond" charset="0"/>
              </a:rPr>
              <a:t>.</a:t>
            </a:r>
            <a:r>
              <a:rPr lang="en-US" altLang="en-US" sz="3200"/>
              <a:t> </a:t>
            </a:r>
          </a:p>
        </p:txBody>
      </p:sp>
      <p:grpSp>
        <p:nvGrpSpPr>
          <p:cNvPr id="8201" name="Group 9"/>
          <p:cNvGrpSpPr>
            <a:grpSpLocks/>
          </p:cNvGrpSpPr>
          <p:nvPr/>
        </p:nvGrpSpPr>
        <p:grpSpPr bwMode="auto">
          <a:xfrm>
            <a:off x="0" y="0"/>
            <a:ext cx="9144000" cy="6862763"/>
            <a:chOff x="0" y="0"/>
            <a:chExt cx="5760" cy="4323"/>
          </a:xfrm>
        </p:grpSpPr>
        <p:pic>
          <p:nvPicPr>
            <p:cNvPr id="8202" name="Picture 10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0"/>
              <a:ext cx="5760" cy="4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8203" name="Picture 1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0" y="4129"/>
              <a:ext cx="576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8204" name="Text Box 12"/>
            <p:cNvSpPr txBox="1">
              <a:spLocks noChangeArrowheads="1"/>
            </p:cNvSpPr>
            <p:nvPr/>
          </p:nvSpPr>
          <p:spPr bwMode="auto">
            <a:xfrm>
              <a:off x="1" y="4131"/>
              <a:ext cx="66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400" b="1">
                  <a:solidFill>
                    <a:schemeClr val="bg1"/>
                  </a:solidFill>
                  <a:latin typeface="Verdana" pitchFamily="34" charset="0"/>
                </a:rPr>
                <a:t>Course 1</a:t>
              </a:r>
              <a:endParaRPr lang="en-US" sz="800" b="1"/>
            </a:p>
          </p:txBody>
        </p:sp>
        <p:sp>
          <p:nvSpPr>
            <p:cNvPr id="8205" name="Text Box 13"/>
            <p:cNvSpPr txBox="1">
              <a:spLocks noChangeArrowheads="1"/>
            </p:cNvSpPr>
            <p:nvPr/>
          </p:nvSpPr>
          <p:spPr bwMode="auto">
            <a:xfrm>
              <a:off x="96" y="53"/>
              <a:ext cx="543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3200" b="1">
                  <a:latin typeface="Arial Black" pitchFamily="34" charset="0"/>
                </a:rPr>
                <a:t>9-4</a:t>
              </a:r>
              <a:endParaRPr lang="en-US" sz="800"/>
            </a:p>
          </p:txBody>
        </p:sp>
        <p:sp>
          <p:nvSpPr>
            <p:cNvPr id="8206" name="Text Box 14"/>
            <p:cNvSpPr txBox="1">
              <a:spLocks noChangeArrowheads="1"/>
            </p:cNvSpPr>
            <p:nvPr/>
          </p:nvSpPr>
          <p:spPr bwMode="auto">
            <a:xfrm>
              <a:off x="672" y="62"/>
              <a:ext cx="5088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3200">
                  <a:solidFill>
                    <a:schemeClr val="bg1"/>
                  </a:solidFill>
                  <a:latin typeface="Arial Black" pitchFamily="34" charset="0"/>
                </a:rPr>
                <a:t>Converting Metric Units</a:t>
              </a:r>
              <a:endParaRPr lang="en-US" sz="2400">
                <a:latin typeface="Verdana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194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194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194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8194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599" name="Group 23"/>
          <p:cNvGrpSpPr>
            <a:grpSpLocks/>
          </p:cNvGrpSpPr>
          <p:nvPr/>
        </p:nvGrpSpPr>
        <p:grpSpPr bwMode="auto">
          <a:xfrm>
            <a:off x="544513" y="1435100"/>
            <a:ext cx="7913687" cy="3848100"/>
            <a:chOff x="247" y="904"/>
            <a:chExt cx="4985" cy="2424"/>
          </a:xfrm>
        </p:grpSpPr>
        <p:grpSp>
          <p:nvGrpSpPr>
            <p:cNvPr id="24594" name="Group 18"/>
            <p:cNvGrpSpPr>
              <a:grpSpLocks/>
            </p:cNvGrpSpPr>
            <p:nvPr/>
          </p:nvGrpSpPr>
          <p:grpSpPr bwMode="auto">
            <a:xfrm>
              <a:off x="247" y="904"/>
              <a:ext cx="4985" cy="2424"/>
              <a:chOff x="247" y="904"/>
              <a:chExt cx="4985" cy="2424"/>
            </a:xfrm>
          </p:grpSpPr>
          <p:sp>
            <p:nvSpPr>
              <p:cNvPr id="24592" name="Text Box 16"/>
              <p:cNvSpPr txBox="1">
                <a:spLocks noChangeArrowheads="1"/>
              </p:cNvSpPr>
              <p:nvPr/>
            </p:nvSpPr>
            <p:spPr bwMode="auto">
              <a:xfrm>
                <a:off x="258" y="1188"/>
                <a:ext cx="4974" cy="2140"/>
              </a:xfrm>
              <a:prstGeom prst="rect">
                <a:avLst/>
              </a:prstGeom>
              <a:noFill/>
              <a:ln w="19050">
                <a:solidFill>
                  <a:srgbClr val="993366"/>
                </a:solidFill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altLang="en-US" sz="2400">
                    <a:latin typeface="Verdana" pitchFamily="34" charset="0"/>
                  </a:rPr>
                  <a:t>To decide whether to multiply or divide, think of a simpler model, such as your fingers and your hand.</a:t>
                </a:r>
              </a:p>
              <a:p>
                <a:pPr eaLnBrk="0" hangingPunct="0">
                  <a:spcBef>
                    <a:spcPct val="50000"/>
                  </a:spcBef>
                </a:pPr>
                <a:r>
                  <a:rPr lang="en-US" altLang="en-US" sz="2400">
                    <a:latin typeface="Verdana" pitchFamily="34" charset="0"/>
                  </a:rPr>
                  <a:t>fingers      hand</a:t>
                </a:r>
              </a:p>
              <a:p>
                <a:pPr eaLnBrk="0" hangingPunct="0">
                  <a:spcBef>
                    <a:spcPct val="50000"/>
                  </a:spcBef>
                </a:pPr>
                <a:r>
                  <a:rPr lang="en-US" altLang="en-US" sz="2400">
                    <a:latin typeface="Verdana" pitchFamily="34" charset="0"/>
                  </a:rPr>
                  <a:t>smaller unit      larger unit ÷ 5</a:t>
                </a:r>
              </a:p>
              <a:p>
                <a:pPr eaLnBrk="0" hangingPunct="0">
                  <a:spcBef>
                    <a:spcPct val="50000"/>
                  </a:spcBef>
                </a:pPr>
                <a:r>
                  <a:rPr lang="en-US" altLang="en-US" sz="2400">
                    <a:latin typeface="Verdana" pitchFamily="34" charset="0"/>
                  </a:rPr>
                  <a:t>hand      fingers</a:t>
                </a:r>
              </a:p>
              <a:p>
                <a:pPr eaLnBrk="0" hangingPunct="0">
                  <a:spcBef>
                    <a:spcPct val="50000"/>
                  </a:spcBef>
                </a:pPr>
                <a:r>
                  <a:rPr lang="en-US" altLang="en-US" sz="2400">
                    <a:latin typeface="Verdana" pitchFamily="34" charset="0"/>
                  </a:rPr>
                  <a:t>larger unit      smaller unit x 5</a:t>
                </a:r>
              </a:p>
            </p:txBody>
          </p:sp>
          <p:sp>
            <p:nvSpPr>
              <p:cNvPr id="24593" name="Text Box 17"/>
              <p:cNvSpPr txBox="1">
                <a:spLocks noChangeArrowheads="1"/>
              </p:cNvSpPr>
              <p:nvPr/>
            </p:nvSpPr>
            <p:spPr bwMode="auto">
              <a:xfrm>
                <a:off x="247" y="904"/>
                <a:ext cx="1538" cy="288"/>
              </a:xfrm>
              <a:prstGeom prst="rect">
                <a:avLst/>
              </a:prstGeom>
              <a:solidFill>
                <a:srgbClr val="800080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altLang="en-US" sz="2400" b="1">
                    <a:solidFill>
                      <a:schemeClr val="bg1"/>
                    </a:solidFill>
                    <a:latin typeface="Verdana" pitchFamily="34" charset="0"/>
                  </a:rPr>
                  <a:t>Helpful Hint  </a:t>
                </a:r>
                <a:endParaRPr lang="en-US" altLang="en-US" sz="2400" b="1">
                  <a:latin typeface="Verdana" pitchFamily="34" charset="0"/>
                </a:endParaRPr>
              </a:p>
            </p:txBody>
          </p:sp>
        </p:grpSp>
        <p:sp>
          <p:nvSpPr>
            <p:cNvPr id="24595" name="Line 19"/>
            <p:cNvSpPr>
              <a:spLocks noChangeShapeType="1"/>
            </p:cNvSpPr>
            <p:nvPr/>
          </p:nvSpPr>
          <p:spPr bwMode="auto">
            <a:xfrm>
              <a:off x="1008" y="2160"/>
              <a:ext cx="33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596" name="Line 20"/>
            <p:cNvSpPr>
              <a:spLocks noChangeShapeType="1"/>
            </p:cNvSpPr>
            <p:nvPr/>
          </p:nvSpPr>
          <p:spPr bwMode="auto">
            <a:xfrm>
              <a:off x="1482" y="2496"/>
              <a:ext cx="33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597" name="Line 21"/>
            <p:cNvSpPr>
              <a:spLocks noChangeShapeType="1"/>
            </p:cNvSpPr>
            <p:nvPr/>
          </p:nvSpPr>
          <p:spPr bwMode="auto">
            <a:xfrm>
              <a:off x="816" y="2832"/>
              <a:ext cx="33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598" name="Line 22"/>
            <p:cNvSpPr>
              <a:spLocks noChangeShapeType="1"/>
            </p:cNvSpPr>
            <p:nvPr/>
          </p:nvSpPr>
          <p:spPr bwMode="auto">
            <a:xfrm>
              <a:off x="1350" y="3180"/>
              <a:ext cx="33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4600" name="Group 24"/>
          <p:cNvGrpSpPr>
            <a:grpSpLocks/>
          </p:cNvGrpSpPr>
          <p:nvPr/>
        </p:nvGrpSpPr>
        <p:grpSpPr bwMode="auto">
          <a:xfrm>
            <a:off x="0" y="0"/>
            <a:ext cx="9144000" cy="6862763"/>
            <a:chOff x="0" y="0"/>
            <a:chExt cx="5760" cy="4323"/>
          </a:xfrm>
        </p:grpSpPr>
        <p:pic>
          <p:nvPicPr>
            <p:cNvPr id="24601" name="Picture 25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0"/>
              <a:ext cx="5760" cy="4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24602" name="Picture 26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0" y="4129"/>
              <a:ext cx="576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24603" name="Text Box 27"/>
            <p:cNvSpPr txBox="1">
              <a:spLocks noChangeArrowheads="1"/>
            </p:cNvSpPr>
            <p:nvPr/>
          </p:nvSpPr>
          <p:spPr bwMode="auto">
            <a:xfrm>
              <a:off x="1" y="4131"/>
              <a:ext cx="66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400" b="1">
                  <a:solidFill>
                    <a:schemeClr val="bg1"/>
                  </a:solidFill>
                  <a:latin typeface="Verdana" pitchFamily="34" charset="0"/>
                </a:rPr>
                <a:t>Course 1</a:t>
              </a:r>
              <a:endParaRPr lang="en-US" sz="800" b="1"/>
            </a:p>
          </p:txBody>
        </p:sp>
        <p:sp>
          <p:nvSpPr>
            <p:cNvPr id="24604" name="Text Box 28"/>
            <p:cNvSpPr txBox="1">
              <a:spLocks noChangeArrowheads="1"/>
            </p:cNvSpPr>
            <p:nvPr/>
          </p:nvSpPr>
          <p:spPr bwMode="auto">
            <a:xfrm>
              <a:off x="96" y="53"/>
              <a:ext cx="543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3200" b="1">
                  <a:latin typeface="Arial Black" pitchFamily="34" charset="0"/>
                </a:rPr>
                <a:t>9-4</a:t>
              </a:r>
              <a:endParaRPr lang="en-US" sz="800"/>
            </a:p>
          </p:txBody>
        </p:sp>
        <p:sp>
          <p:nvSpPr>
            <p:cNvPr id="24605" name="Text Box 29"/>
            <p:cNvSpPr txBox="1">
              <a:spLocks noChangeArrowheads="1"/>
            </p:cNvSpPr>
            <p:nvPr/>
          </p:nvSpPr>
          <p:spPr bwMode="auto">
            <a:xfrm>
              <a:off x="672" y="62"/>
              <a:ext cx="5088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3200">
                  <a:solidFill>
                    <a:schemeClr val="bg1"/>
                  </a:solidFill>
                  <a:latin typeface="Arial Black" pitchFamily="34" charset="0"/>
                </a:rPr>
                <a:t>Converting Metric Units</a:t>
              </a:r>
              <a:endParaRPr lang="en-US" sz="2400">
                <a:latin typeface="Verdana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45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8" name="Text Box 8"/>
          <p:cNvSpPr txBox="1">
            <a:spLocks noChangeArrowheads="1"/>
          </p:cNvSpPr>
          <p:nvPr/>
        </p:nvSpPr>
        <p:spPr bwMode="auto">
          <a:xfrm>
            <a:off x="381000" y="838200"/>
            <a:ext cx="8382000" cy="1370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2400">
                <a:solidFill>
                  <a:srgbClr val="006699"/>
                </a:solidFill>
                <a:latin typeface="Arial Black" pitchFamily="34" charset="0"/>
              </a:rPr>
              <a:t>Additional Example 1: </a:t>
            </a:r>
            <a:r>
              <a:rPr lang="en-US" altLang="en-US" sz="2400" i="1">
                <a:solidFill>
                  <a:srgbClr val="FF0000"/>
                </a:solidFill>
                <a:latin typeface="Arial Black" pitchFamily="34" charset="0"/>
              </a:rPr>
              <a:t>Sports</a:t>
            </a:r>
            <a:r>
              <a:rPr lang="en-US" altLang="en-US" sz="2400">
                <a:solidFill>
                  <a:srgbClr val="006699"/>
                </a:solidFill>
                <a:latin typeface="Arial Black" pitchFamily="34" charset="0"/>
              </a:rPr>
              <a:t> </a:t>
            </a:r>
            <a:r>
              <a:rPr lang="en-US" altLang="en-US" sz="2400" i="1">
                <a:solidFill>
                  <a:srgbClr val="FF0000"/>
                </a:solidFill>
                <a:latin typeface="Arial Black" pitchFamily="34" charset="0"/>
              </a:rPr>
              <a:t>Application</a:t>
            </a:r>
          </a:p>
          <a:p>
            <a:pPr eaLnBrk="0" hangingPunct="0">
              <a:spcBef>
                <a:spcPct val="50000"/>
              </a:spcBef>
            </a:pPr>
            <a:r>
              <a:rPr lang="en-US" altLang="en-US" sz="2400" b="1">
                <a:latin typeface="Verdana" pitchFamily="34" charset="0"/>
              </a:rPr>
              <a:t>The high-jumper cleared a height of 1.75 m. How many centimeters is this height?</a:t>
            </a:r>
          </a:p>
        </p:txBody>
      </p:sp>
      <p:sp>
        <p:nvSpPr>
          <p:cNvPr id="20492" name="Text Box 12"/>
          <p:cNvSpPr txBox="1">
            <a:spLocks noChangeArrowheads="1"/>
          </p:cNvSpPr>
          <p:nvPr/>
        </p:nvSpPr>
        <p:spPr bwMode="auto">
          <a:xfrm>
            <a:off x="387350" y="4144963"/>
            <a:ext cx="4679950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200">
                <a:latin typeface="Verdana" pitchFamily="34" charset="0"/>
              </a:rPr>
              <a:t>1.75 m = (1.75 • 100) cm</a:t>
            </a:r>
          </a:p>
        </p:txBody>
      </p:sp>
      <p:sp>
        <p:nvSpPr>
          <p:cNvPr id="20494" name="Text Box 14"/>
          <p:cNvSpPr txBox="1">
            <a:spLocks noChangeArrowheads="1"/>
          </p:cNvSpPr>
          <p:nvPr/>
        </p:nvSpPr>
        <p:spPr bwMode="auto">
          <a:xfrm>
            <a:off x="390525" y="5287963"/>
            <a:ext cx="3152775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200">
                <a:latin typeface="Verdana" pitchFamily="34" charset="0"/>
              </a:rPr>
              <a:t>1.75 m = 175 cm </a:t>
            </a:r>
          </a:p>
        </p:txBody>
      </p:sp>
      <p:grpSp>
        <p:nvGrpSpPr>
          <p:cNvPr id="20504" name="Group 24"/>
          <p:cNvGrpSpPr>
            <a:grpSpLocks/>
          </p:cNvGrpSpPr>
          <p:nvPr/>
        </p:nvGrpSpPr>
        <p:grpSpPr bwMode="auto">
          <a:xfrm>
            <a:off x="388938" y="2971800"/>
            <a:ext cx="2982912" cy="427038"/>
            <a:chOff x="521" y="1872"/>
            <a:chExt cx="1879" cy="269"/>
          </a:xfrm>
        </p:grpSpPr>
        <p:sp>
          <p:nvSpPr>
            <p:cNvPr id="20489" name="Text Box 9"/>
            <p:cNvSpPr txBox="1">
              <a:spLocks noChangeArrowheads="1"/>
            </p:cNvSpPr>
            <p:nvPr/>
          </p:nvSpPr>
          <p:spPr bwMode="auto">
            <a:xfrm>
              <a:off x="521" y="1872"/>
              <a:ext cx="1879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200">
                  <a:latin typeface="Verdana" pitchFamily="34" charset="0"/>
                </a:rPr>
                <a:t>1.75 m =        cm.</a:t>
              </a:r>
            </a:p>
          </p:txBody>
        </p:sp>
        <p:sp>
          <p:nvSpPr>
            <p:cNvPr id="20503" name="Rectangle 23"/>
            <p:cNvSpPr>
              <a:spLocks noChangeArrowheads="1"/>
            </p:cNvSpPr>
            <p:nvPr/>
          </p:nvSpPr>
          <p:spPr bwMode="auto">
            <a:xfrm>
              <a:off x="1536" y="1872"/>
              <a:ext cx="336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0505" name="Text Box 25"/>
          <p:cNvSpPr txBox="1">
            <a:spLocks noChangeArrowheads="1"/>
          </p:cNvSpPr>
          <p:nvPr/>
        </p:nvSpPr>
        <p:spPr bwMode="auto">
          <a:xfrm>
            <a:off x="4343400" y="2636838"/>
            <a:ext cx="4800600" cy="1096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200" i="1">
                <a:solidFill>
                  <a:srgbClr val="3366FF"/>
                </a:solidFill>
                <a:latin typeface="Verdana" pitchFamily="34" charset="0"/>
              </a:rPr>
              <a:t>A centimeter is 2 places to the right of a meter in the chart so 10 • 10, or 10</a:t>
            </a:r>
            <a:r>
              <a:rPr lang="en-US" sz="2200" i="1" baseline="30000">
                <a:solidFill>
                  <a:srgbClr val="3366FF"/>
                </a:solidFill>
                <a:latin typeface="Verdana" pitchFamily="34" charset="0"/>
              </a:rPr>
              <a:t>2</a:t>
            </a:r>
            <a:r>
              <a:rPr lang="en-US" sz="2200" i="1">
                <a:solidFill>
                  <a:srgbClr val="3366FF"/>
                </a:solidFill>
                <a:latin typeface="Verdana" pitchFamily="34" charset="0"/>
              </a:rPr>
              <a:t> = 100.</a:t>
            </a:r>
          </a:p>
        </p:txBody>
      </p:sp>
      <p:grpSp>
        <p:nvGrpSpPr>
          <p:cNvPr id="20507" name="Group 27"/>
          <p:cNvGrpSpPr>
            <a:grpSpLocks/>
          </p:cNvGrpSpPr>
          <p:nvPr/>
        </p:nvGrpSpPr>
        <p:grpSpPr bwMode="auto">
          <a:xfrm>
            <a:off x="0" y="0"/>
            <a:ext cx="9144000" cy="6862763"/>
            <a:chOff x="0" y="0"/>
            <a:chExt cx="5760" cy="4323"/>
          </a:xfrm>
        </p:grpSpPr>
        <p:pic>
          <p:nvPicPr>
            <p:cNvPr id="20508" name="Picture 28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0"/>
              <a:ext cx="5760" cy="4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20509" name="Picture 29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0" y="4129"/>
              <a:ext cx="576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20510" name="Text Box 30"/>
            <p:cNvSpPr txBox="1">
              <a:spLocks noChangeArrowheads="1"/>
            </p:cNvSpPr>
            <p:nvPr/>
          </p:nvSpPr>
          <p:spPr bwMode="auto">
            <a:xfrm>
              <a:off x="1" y="4131"/>
              <a:ext cx="66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400" b="1">
                  <a:solidFill>
                    <a:schemeClr val="bg1"/>
                  </a:solidFill>
                  <a:latin typeface="Verdana" pitchFamily="34" charset="0"/>
                </a:rPr>
                <a:t>Course 1</a:t>
              </a:r>
              <a:endParaRPr lang="en-US" sz="800" b="1"/>
            </a:p>
          </p:txBody>
        </p:sp>
        <p:sp>
          <p:nvSpPr>
            <p:cNvPr id="20511" name="Text Box 31"/>
            <p:cNvSpPr txBox="1">
              <a:spLocks noChangeArrowheads="1"/>
            </p:cNvSpPr>
            <p:nvPr/>
          </p:nvSpPr>
          <p:spPr bwMode="auto">
            <a:xfrm>
              <a:off x="96" y="53"/>
              <a:ext cx="543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3200" b="1">
                  <a:latin typeface="Arial Black" pitchFamily="34" charset="0"/>
                </a:rPr>
                <a:t>9-4</a:t>
              </a:r>
              <a:endParaRPr lang="en-US" sz="800"/>
            </a:p>
          </p:txBody>
        </p:sp>
        <p:sp>
          <p:nvSpPr>
            <p:cNvPr id="20512" name="Text Box 32"/>
            <p:cNvSpPr txBox="1">
              <a:spLocks noChangeArrowheads="1"/>
            </p:cNvSpPr>
            <p:nvPr/>
          </p:nvSpPr>
          <p:spPr bwMode="auto">
            <a:xfrm>
              <a:off x="672" y="62"/>
              <a:ext cx="5088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3200">
                  <a:solidFill>
                    <a:schemeClr val="bg1"/>
                  </a:solidFill>
                  <a:latin typeface="Arial Black" pitchFamily="34" charset="0"/>
                </a:rPr>
                <a:t>Converting Metric Units</a:t>
              </a:r>
              <a:endParaRPr lang="en-US" sz="2400">
                <a:latin typeface="Verdana" pitchFamily="34" charset="0"/>
              </a:endParaRPr>
            </a:p>
          </p:txBody>
        </p:sp>
      </p:grpSp>
      <p:sp>
        <p:nvSpPr>
          <p:cNvPr id="20513" name="Text Box 33"/>
          <p:cNvSpPr txBox="1">
            <a:spLocks noChangeArrowheads="1"/>
          </p:cNvSpPr>
          <p:nvPr/>
        </p:nvSpPr>
        <p:spPr bwMode="auto">
          <a:xfrm>
            <a:off x="4343400" y="3810000"/>
            <a:ext cx="4572000" cy="1096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200" i="1">
                <a:solidFill>
                  <a:srgbClr val="3366FF"/>
                </a:solidFill>
                <a:latin typeface="Verdana" pitchFamily="34" charset="0"/>
              </a:rPr>
              <a:t>1 m = 100 cm. You are converting a bigger unit to a smaller unit. Multiply by 100.</a:t>
            </a:r>
          </a:p>
        </p:txBody>
      </p:sp>
      <p:sp>
        <p:nvSpPr>
          <p:cNvPr id="20514" name="Text Box 34"/>
          <p:cNvSpPr txBox="1">
            <a:spLocks noChangeArrowheads="1"/>
          </p:cNvSpPr>
          <p:nvPr/>
        </p:nvSpPr>
        <p:spPr bwMode="auto">
          <a:xfrm>
            <a:off x="4343400" y="5181600"/>
            <a:ext cx="4572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200" i="1">
                <a:solidFill>
                  <a:srgbClr val="3366FF"/>
                </a:solidFill>
                <a:latin typeface="Verdana" pitchFamily="34" charset="0"/>
              </a:rPr>
              <a:t>Move the decimal point 2 places to the right.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5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5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205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205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04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04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20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04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04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92" grpId="0"/>
      <p:bldP spid="20494" grpId="0"/>
      <p:bldP spid="20505" grpId="0" autoUpdateAnimBg="0"/>
      <p:bldP spid="20513" grpId="0" autoUpdateAnimBg="0"/>
      <p:bldP spid="20514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6" name="Text Box 8"/>
          <p:cNvSpPr txBox="1">
            <a:spLocks noChangeArrowheads="1"/>
          </p:cNvSpPr>
          <p:nvPr/>
        </p:nvSpPr>
        <p:spPr bwMode="auto">
          <a:xfrm>
            <a:off x="381000" y="839788"/>
            <a:ext cx="8382000" cy="1370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2400">
                <a:solidFill>
                  <a:srgbClr val="006699"/>
                </a:solidFill>
                <a:latin typeface="Arial Black" pitchFamily="34" charset="0"/>
              </a:rPr>
              <a:t>Check It Out: Example 1</a:t>
            </a:r>
            <a:endParaRPr lang="en-US" altLang="en-US" sz="2400" i="1">
              <a:solidFill>
                <a:srgbClr val="FF0000"/>
              </a:solidFill>
              <a:latin typeface="Arial Black" pitchFamily="34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n-US" altLang="en-US" sz="2400" b="1">
                <a:latin typeface="Verdana" pitchFamily="34" charset="0"/>
              </a:rPr>
              <a:t>A farmer’s barrel of corn weighs 15.5 kg. How much weight is this in g.</a:t>
            </a:r>
          </a:p>
        </p:txBody>
      </p:sp>
      <p:sp>
        <p:nvSpPr>
          <p:cNvPr id="27657" name="Text Box 9"/>
          <p:cNvSpPr txBox="1">
            <a:spLocks noChangeArrowheads="1"/>
          </p:cNvSpPr>
          <p:nvPr/>
        </p:nvSpPr>
        <p:spPr bwMode="auto">
          <a:xfrm>
            <a:off x="468313" y="4068763"/>
            <a:ext cx="4398962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200">
                <a:latin typeface="Verdana" pitchFamily="34" charset="0"/>
              </a:rPr>
              <a:t>15.5 kg = (15.5 • 1,000)g</a:t>
            </a:r>
          </a:p>
        </p:txBody>
      </p:sp>
      <p:sp>
        <p:nvSpPr>
          <p:cNvPr id="27658" name="Text Box 10"/>
          <p:cNvSpPr txBox="1">
            <a:spLocks noChangeArrowheads="1"/>
          </p:cNvSpPr>
          <p:nvPr/>
        </p:nvSpPr>
        <p:spPr bwMode="auto">
          <a:xfrm>
            <a:off x="471488" y="5364163"/>
            <a:ext cx="3795712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200">
                <a:latin typeface="Verdana" pitchFamily="34" charset="0"/>
              </a:rPr>
              <a:t>15.5 kg = 15,500 g </a:t>
            </a:r>
          </a:p>
        </p:txBody>
      </p:sp>
      <p:grpSp>
        <p:nvGrpSpPr>
          <p:cNvPr id="27663" name="Group 15"/>
          <p:cNvGrpSpPr>
            <a:grpSpLocks/>
          </p:cNvGrpSpPr>
          <p:nvPr/>
        </p:nvGrpSpPr>
        <p:grpSpPr bwMode="auto">
          <a:xfrm>
            <a:off x="457200" y="2971800"/>
            <a:ext cx="3581400" cy="427038"/>
            <a:chOff x="480" y="1872"/>
            <a:chExt cx="1584" cy="269"/>
          </a:xfrm>
        </p:grpSpPr>
        <p:sp>
          <p:nvSpPr>
            <p:cNvPr id="27660" name="Text Box 12"/>
            <p:cNvSpPr txBox="1">
              <a:spLocks noChangeArrowheads="1"/>
            </p:cNvSpPr>
            <p:nvPr/>
          </p:nvSpPr>
          <p:spPr bwMode="auto">
            <a:xfrm>
              <a:off x="480" y="1872"/>
              <a:ext cx="1584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200">
                  <a:latin typeface="Verdana" pitchFamily="34" charset="0"/>
                </a:rPr>
                <a:t> 15.5 kg =         g</a:t>
              </a:r>
            </a:p>
          </p:txBody>
        </p:sp>
        <p:sp>
          <p:nvSpPr>
            <p:cNvPr id="27661" name="Rectangle 13"/>
            <p:cNvSpPr>
              <a:spLocks noChangeArrowheads="1"/>
            </p:cNvSpPr>
            <p:nvPr/>
          </p:nvSpPr>
          <p:spPr bwMode="auto">
            <a:xfrm>
              <a:off x="1248" y="1872"/>
              <a:ext cx="283" cy="240"/>
            </a:xfrm>
            <a:prstGeom prst="rect">
              <a:avLst/>
            </a:prstGeom>
            <a:solidFill>
              <a:srgbClr val="CC9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7664" name="Group 16"/>
          <p:cNvGrpSpPr>
            <a:grpSpLocks/>
          </p:cNvGrpSpPr>
          <p:nvPr/>
        </p:nvGrpSpPr>
        <p:grpSpPr bwMode="auto">
          <a:xfrm>
            <a:off x="0" y="0"/>
            <a:ext cx="9144000" cy="6862763"/>
            <a:chOff x="0" y="0"/>
            <a:chExt cx="5760" cy="4323"/>
          </a:xfrm>
        </p:grpSpPr>
        <p:pic>
          <p:nvPicPr>
            <p:cNvPr id="27665" name="Picture 17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0"/>
              <a:ext cx="5760" cy="4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27666" name="Picture 18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0" y="4129"/>
              <a:ext cx="576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27667" name="Text Box 19"/>
            <p:cNvSpPr txBox="1">
              <a:spLocks noChangeArrowheads="1"/>
            </p:cNvSpPr>
            <p:nvPr/>
          </p:nvSpPr>
          <p:spPr bwMode="auto">
            <a:xfrm>
              <a:off x="1" y="4131"/>
              <a:ext cx="66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400" b="1">
                  <a:solidFill>
                    <a:schemeClr val="bg1"/>
                  </a:solidFill>
                  <a:latin typeface="Verdana" pitchFamily="34" charset="0"/>
                </a:rPr>
                <a:t>Course 1</a:t>
              </a:r>
              <a:endParaRPr lang="en-US" sz="800" b="1"/>
            </a:p>
          </p:txBody>
        </p:sp>
        <p:sp>
          <p:nvSpPr>
            <p:cNvPr id="27668" name="Text Box 20"/>
            <p:cNvSpPr txBox="1">
              <a:spLocks noChangeArrowheads="1"/>
            </p:cNvSpPr>
            <p:nvPr/>
          </p:nvSpPr>
          <p:spPr bwMode="auto">
            <a:xfrm>
              <a:off x="96" y="53"/>
              <a:ext cx="543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3200" b="1">
                  <a:latin typeface="Arial Black" pitchFamily="34" charset="0"/>
                </a:rPr>
                <a:t>9-4</a:t>
              </a:r>
              <a:endParaRPr lang="en-US" sz="800"/>
            </a:p>
          </p:txBody>
        </p:sp>
        <p:sp>
          <p:nvSpPr>
            <p:cNvPr id="27669" name="Text Box 21"/>
            <p:cNvSpPr txBox="1">
              <a:spLocks noChangeArrowheads="1"/>
            </p:cNvSpPr>
            <p:nvPr/>
          </p:nvSpPr>
          <p:spPr bwMode="auto">
            <a:xfrm>
              <a:off x="672" y="62"/>
              <a:ext cx="5088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3200">
                  <a:solidFill>
                    <a:schemeClr val="bg1"/>
                  </a:solidFill>
                  <a:latin typeface="Arial Black" pitchFamily="34" charset="0"/>
                </a:rPr>
                <a:t>Converting Metric Units</a:t>
              </a:r>
              <a:endParaRPr lang="en-US" sz="2400">
                <a:latin typeface="Verdana" pitchFamily="34" charset="0"/>
              </a:endParaRPr>
            </a:p>
          </p:txBody>
        </p:sp>
      </p:grpSp>
      <p:sp>
        <p:nvSpPr>
          <p:cNvPr id="27670" name="Text Box 22"/>
          <p:cNvSpPr txBox="1">
            <a:spLocks noChangeArrowheads="1"/>
          </p:cNvSpPr>
          <p:nvPr/>
        </p:nvSpPr>
        <p:spPr bwMode="auto">
          <a:xfrm>
            <a:off x="4572000" y="2636838"/>
            <a:ext cx="4572000" cy="1096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200" i="1">
                <a:solidFill>
                  <a:srgbClr val="3366FF"/>
                </a:solidFill>
                <a:latin typeface="Verdana" pitchFamily="34" charset="0"/>
              </a:rPr>
              <a:t>A gram is 3 places to the right of a kilogram in the chart so 10 • 10 • 10</a:t>
            </a:r>
            <a:r>
              <a:rPr lang="en-US" sz="2200"/>
              <a:t> </a:t>
            </a:r>
            <a:r>
              <a:rPr lang="en-US" sz="2200" i="1">
                <a:solidFill>
                  <a:srgbClr val="3366FF"/>
                </a:solidFill>
                <a:latin typeface="Verdana" pitchFamily="34" charset="0"/>
              </a:rPr>
              <a:t>, or 10</a:t>
            </a:r>
            <a:r>
              <a:rPr lang="en-US" sz="2200" i="1" baseline="30000">
                <a:solidFill>
                  <a:srgbClr val="3366FF"/>
                </a:solidFill>
                <a:latin typeface="Verdana" pitchFamily="34" charset="0"/>
              </a:rPr>
              <a:t>3</a:t>
            </a:r>
            <a:r>
              <a:rPr lang="en-US" sz="2200" i="1">
                <a:solidFill>
                  <a:srgbClr val="3366FF"/>
                </a:solidFill>
                <a:latin typeface="Verdana" pitchFamily="34" charset="0"/>
              </a:rPr>
              <a:t> = 1,000.</a:t>
            </a:r>
          </a:p>
        </p:txBody>
      </p:sp>
      <p:sp>
        <p:nvSpPr>
          <p:cNvPr id="27671" name="Text Box 23"/>
          <p:cNvSpPr txBox="1">
            <a:spLocks noChangeArrowheads="1"/>
          </p:cNvSpPr>
          <p:nvPr/>
        </p:nvSpPr>
        <p:spPr bwMode="auto">
          <a:xfrm>
            <a:off x="4572000" y="3810000"/>
            <a:ext cx="4953000" cy="1096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200" i="1">
                <a:solidFill>
                  <a:srgbClr val="3366FF"/>
                </a:solidFill>
                <a:latin typeface="Verdana" pitchFamily="34" charset="0"/>
              </a:rPr>
              <a:t>1 kg = 1000 g. You are converting a bigger unit to a smaller unit. Multiply by 1,000.</a:t>
            </a:r>
          </a:p>
        </p:txBody>
      </p:sp>
      <p:sp>
        <p:nvSpPr>
          <p:cNvPr id="27672" name="Text Box 24"/>
          <p:cNvSpPr txBox="1">
            <a:spLocks noChangeArrowheads="1"/>
          </p:cNvSpPr>
          <p:nvPr/>
        </p:nvSpPr>
        <p:spPr bwMode="auto">
          <a:xfrm>
            <a:off x="4572000" y="5181600"/>
            <a:ext cx="4572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200" i="1">
                <a:solidFill>
                  <a:srgbClr val="3366FF"/>
                </a:solidFill>
                <a:latin typeface="Verdana" pitchFamily="34" charset="0"/>
              </a:rPr>
              <a:t>Move the decimal point 3 places to the right.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76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76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276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276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76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76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276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76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76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7" grpId="0"/>
      <p:bldP spid="27658" grpId="0"/>
      <p:bldP spid="27670" grpId="0" autoUpdateAnimBg="0"/>
      <p:bldP spid="27671" grpId="0" autoUpdateAnimBg="0"/>
      <p:bldP spid="27672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2"/>
          <p:cNvSpPr txBox="1">
            <a:spLocks noChangeArrowheads="1"/>
          </p:cNvSpPr>
          <p:nvPr/>
        </p:nvSpPr>
        <p:spPr bwMode="auto">
          <a:xfrm>
            <a:off x="468313" y="838200"/>
            <a:ext cx="8153400" cy="3560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2400" b="1">
                <a:solidFill>
                  <a:srgbClr val="006699"/>
                </a:solidFill>
                <a:latin typeface="Arial Black" pitchFamily="34" charset="0"/>
              </a:rPr>
              <a:t>     </a:t>
            </a:r>
            <a:r>
              <a:rPr lang="en-US" altLang="en-US" sz="2400">
                <a:solidFill>
                  <a:srgbClr val="006699"/>
                </a:solidFill>
                <a:latin typeface="Arial Black" pitchFamily="34" charset="0"/>
              </a:rPr>
              <a:t>Additional Example 2A: Using Powers of Ten to Convert Metric Units of Measurement</a:t>
            </a:r>
            <a:r>
              <a:rPr lang="en-US" altLang="en-US" sz="2400" b="1">
                <a:solidFill>
                  <a:srgbClr val="006699"/>
                </a:solidFill>
                <a:latin typeface="Arial Black" pitchFamily="34" charset="0"/>
              </a:rPr>
              <a:t>                    </a:t>
            </a:r>
          </a:p>
          <a:p>
            <a:pPr>
              <a:spcBef>
                <a:spcPct val="50000"/>
              </a:spcBef>
            </a:pPr>
            <a:r>
              <a:rPr lang="en-US" altLang="en-US" sz="2400" b="1">
                <a:latin typeface="Verdana" pitchFamily="34" charset="0"/>
              </a:rPr>
              <a:t>Convert.</a:t>
            </a:r>
          </a:p>
          <a:p>
            <a:pPr>
              <a:spcBef>
                <a:spcPct val="50000"/>
              </a:spcBef>
            </a:pPr>
            <a:r>
              <a:rPr lang="en-US" altLang="en-US" sz="2400" b="1">
                <a:latin typeface="Verdana" pitchFamily="34" charset="0"/>
              </a:rPr>
              <a:t>A. </a:t>
            </a:r>
            <a:r>
              <a:rPr lang="en-US" altLang="en-US" sz="2400">
                <a:latin typeface="Verdana" pitchFamily="34" charset="0"/>
              </a:rPr>
              <a:t>The CD case is 14 cm wide. 14 cm = _____ m</a:t>
            </a:r>
            <a:endParaRPr lang="en-US" altLang="en-US" sz="2400" b="1">
              <a:latin typeface="Verdana" pitchFamily="34" charset="0"/>
            </a:endParaRPr>
          </a:p>
          <a:p>
            <a:pPr>
              <a:spcBef>
                <a:spcPct val="50000"/>
              </a:spcBef>
            </a:pPr>
            <a:endParaRPr lang="en-US" altLang="en-US" sz="2400" b="1">
              <a:latin typeface="Verdana" pitchFamily="34" charset="0"/>
            </a:endParaRPr>
          </a:p>
          <a:p>
            <a:pPr>
              <a:spcBef>
                <a:spcPct val="50000"/>
              </a:spcBef>
            </a:pPr>
            <a:endParaRPr lang="en-US" altLang="en-US" sz="2400" b="1">
              <a:latin typeface="Verdana" pitchFamily="34" charset="0"/>
            </a:endParaRPr>
          </a:p>
          <a:p>
            <a:pPr>
              <a:spcBef>
                <a:spcPct val="50000"/>
              </a:spcBef>
            </a:pPr>
            <a:endParaRPr lang="en-US" altLang="en-US" sz="2400">
              <a:latin typeface="Verdana" pitchFamily="34" charset="0"/>
            </a:endParaRPr>
          </a:p>
        </p:txBody>
      </p:sp>
      <p:sp>
        <p:nvSpPr>
          <p:cNvPr id="29699" name="Text Box 3"/>
          <p:cNvSpPr txBox="1">
            <a:spLocks noChangeArrowheads="1"/>
          </p:cNvSpPr>
          <p:nvPr/>
        </p:nvSpPr>
        <p:spPr bwMode="auto">
          <a:xfrm>
            <a:off x="990600" y="2867025"/>
            <a:ext cx="76962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 i="1">
                <a:solidFill>
                  <a:srgbClr val="3366FF"/>
                </a:solidFill>
                <a:latin typeface="Verdana" pitchFamily="34" charset="0"/>
              </a:rPr>
              <a:t>100 cm = 1 m, smaller unit to bigger unit, so divide by 100. </a:t>
            </a:r>
          </a:p>
        </p:txBody>
      </p:sp>
      <p:sp>
        <p:nvSpPr>
          <p:cNvPr id="29707" name="Text Box 11"/>
          <p:cNvSpPr txBox="1">
            <a:spLocks noChangeArrowheads="1"/>
          </p:cNvSpPr>
          <p:nvPr/>
        </p:nvSpPr>
        <p:spPr bwMode="auto">
          <a:xfrm>
            <a:off x="973138" y="3657600"/>
            <a:ext cx="39036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Verdana" pitchFamily="34" charset="0"/>
              </a:rPr>
              <a:t>14 cm = (14 ÷ 100) m</a:t>
            </a:r>
          </a:p>
        </p:txBody>
      </p:sp>
      <p:sp>
        <p:nvSpPr>
          <p:cNvPr id="29708" name="Text Box 12"/>
          <p:cNvSpPr txBox="1">
            <a:spLocks noChangeArrowheads="1"/>
          </p:cNvSpPr>
          <p:nvPr/>
        </p:nvSpPr>
        <p:spPr bwMode="auto">
          <a:xfrm>
            <a:off x="990600" y="46482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Verdana" pitchFamily="34" charset="0"/>
              </a:rPr>
              <a:t>14 cm = 0.14 m</a:t>
            </a:r>
          </a:p>
        </p:txBody>
      </p:sp>
      <p:grpSp>
        <p:nvGrpSpPr>
          <p:cNvPr id="29709" name="Group 13"/>
          <p:cNvGrpSpPr>
            <a:grpSpLocks/>
          </p:cNvGrpSpPr>
          <p:nvPr/>
        </p:nvGrpSpPr>
        <p:grpSpPr bwMode="auto">
          <a:xfrm>
            <a:off x="0" y="0"/>
            <a:ext cx="9144000" cy="6862763"/>
            <a:chOff x="0" y="0"/>
            <a:chExt cx="5760" cy="4323"/>
          </a:xfrm>
        </p:grpSpPr>
        <p:pic>
          <p:nvPicPr>
            <p:cNvPr id="29710" name="Picture 14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0"/>
              <a:ext cx="5760" cy="4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29711" name="Picture 15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0" y="4129"/>
              <a:ext cx="576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29712" name="Text Box 16"/>
            <p:cNvSpPr txBox="1">
              <a:spLocks noChangeArrowheads="1"/>
            </p:cNvSpPr>
            <p:nvPr/>
          </p:nvSpPr>
          <p:spPr bwMode="auto">
            <a:xfrm>
              <a:off x="1" y="4131"/>
              <a:ext cx="66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400" b="1">
                  <a:solidFill>
                    <a:schemeClr val="bg1"/>
                  </a:solidFill>
                  <a:latin typeface="Verdana" pitchFamily="34" charset="0"/>
                </a:rPr>
                <a:t>Course 1</a:t>
              </a:r>
              <a:endParaRPr lang="en-US" sz="800" b="1"/>
            </a:p>
          </p:txBody>
        </p:sp>
        <p:sp>
          <p:nvSpPr>
            <p:cNvPr id="29713" name="Text Box 17"/>
            <p:cNvSpPr txBox="1">
              <a:spLocks noChangeArrowheads="1"/>
            </p:cNvSpPr>
            <p:nvPr/>
          </p:nvSpPr>
          <p:spPr bwMode="auto">
            <a:xfrm>
              <a:off x="96" y="53"/>
              <a:ext cx="543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3200" b="1">
                  <a:latin typeface="Arial Black" pitchFamily="34" charset="0"/>
                </a:rPr>
                <a:t>9-4</a:t>
              </a:r>
              <a:endParaRPr lang="en-US" sz="800"/>
            </a:p>
          </p:txBody>
        </p:sp>
        <p:sp>
          <p:nvSpPr>
            <p:cNvPr id="29714" name="Text Box 18"/>
            <p:cNvSpPr txBox="1">
              <a:spLocks noChangeArrowheads="1"/>
            </p:cNvSpPr>
            <p:nvPr/>
          </p:nvSpPr>
          <p:spPr bwMode="auto">
            <a:xfrm>
              <a:off x="672" y="62"/>
              <a:ext cx="5088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3200">
                  <a:solidFill>
                    <a:schemeClr val="bg1"/>
                  </a:solidFill>
                  <a:latin typeface="Arial Black" pitchFamily="34" charset="0"/>
                </a:rPr>
                <a:t>Converting Metric Units</a:t>
              </a:r>
              <a:endParaRPr lang="en-US" sz="2400">
                <a:latin typeface="Verdana" pitchFamily="34" charset="0"/>
              </a:endParaRPr>
            </a:p>
          </p:txBody>
        </p:sp>
      </p:grpSp>
      <p:grpSp>
        <p:nvGrpSpPr>
          <p:cNvPr id="29715" name="Group 19"/>
          <p:cNvGrpSpPr>
            <a:grpSpLocks/>
          </p:cNvGrpSpPr>
          <p:nvPr/>
        </p:nvGrpSpPr>
        <p:grpSpPr bwMode="auto">
          <a:xfrm>
            <a:off x="762000" y="5184775"/>
            <a:ext cx="7921625" cy="1292225"/>
            <a:chOff x="242" y="904"/>
            <a:chExt cx="4990" cy="814"/>
          </a:xfrm>
        </p:grpSpPr>
        <p:sp>
          <p:nvSpPr>
            <p:cNvPr id="29716" name="Text Box 20"/>
            <p:cNvSpPr txBox="1">
              <a:spLocks noChangeArrowheads="1"/>
            </p:cNvSpPr>
            <p:nvPr/>
          </p:nvSpPr>
          <p:spPr bwMode="auto">
            <a:xfrm>
              <a:off x="258" y="1188"/>
              <a:ext cx="4974" cy="530"/>
            </a:xfrm>
            <a:prstGeom prst="rect">
              <a:avLst/>
            </a:prstGeom>
            <a:noFill/>
            <a:ln w="1905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altLang="en-US" sz="2400">
                  <a:latin typeface="Verdana" pitchFamily="34" charset="0"/>
                </a:rPr>
                <a:t>Make sure you are multiplying or dividing by the correct power of ten. </a:t>
              </a:r>
            </a:p>
          </p:txBody>
        </p:sp>
        <p:sp>
          <p:nvSpPr>
            <p:cNvPr id="29717" name="Text Box 21"/>
            <p:cNvSpPr txBox="1">
              <a:spLocks noChangeArrowheads="1"/>
            </p:cNvSpPr>
            <p:nvPr/>
          </p:nvSpPr>
          <p:spPr bwMode="auto">
            <a:xfrm>
              <a:off x="242" y="904"/>
              <a:ext cx="1547" cy="288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altLang="en-US" sz="2400" b="1">
                  <a:solidFill>
                    <a:schemeClr val="bg1"/>
                  </a:solidFill>
                  <a:latin typeface="Verdana" pitchFamily="34" charset="0"/>
                </a:rPr>
                <a:t>Caution!        </a:t>
              </a:r>
              <a:endParaRPr lang="en-US" altLang="en-US" sz="2400" b="1">
                <a:latin typeface="Verdana" pitchFamily="34" charset="0"/>
              </a:endParaRPr>
            </a:p>
          </p:txBody>
        </p:sp>
      </p:grpSp>
      <p:sp>
        <p:nvSpPr>
          <p:cNvPr id="29718" name="Text Box 22"/>
          <p:cNvSpPr txBox="1">
            <a:spLocks noChangeArrowheads="1"/>
          </p:cNvSpPr>
          <p:nvPr/>
        </p:nvSpPr>
        <p:spPr bwMode="auto">
          <a:xfrm>
            <a:off x="990600" y="4111625"/>
            <a:ext cx="7696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 i="1">
                <a:solidFill>
                  <a:srgbClr val="3366FF"/>
                </a:solidFill>
                <a:latin typeface="Verdana" pitchFamily="34" charset="0"/>
              </a:rPr>
              <a:t>Move the decimal point 2 places to the left.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7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7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296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97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97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297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97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97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/>
      <p:bldP spid="29707" grpId="0"/>
      <p:bldP spid="29708" grpId="0"/>
      <p:bldP spid="2971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381000" y="869950"/>
            <a:ext cx="8153400" cy="2227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2400" b="1">
                <a:solidFill>
                  <a:srgbClr val="006699"/>
                </a:solidFill>
                <a:latin typeface="Arial Black" pitchFamily="34" charset="0"/>
              </a:rPr>
              <a:t>     </a:t>
            </a:r>
            <a:r>
              <a:rPr lang="en-US" altLang="en-US" sz="2400">
                <a:solidFill>
                  <a:srgbClr val="006699"/>
                </a:solidFill>
                <a:latin typeface="Arial Black" pitchFamily="34" charset="0"/>
              </a:rPr>
              <a:t>Additional Example 2: Using Powers of Ten to Convert Metric Units of Measurement</a:t>
            </a:r>
            <a:r>
              <a:rPr lang="en-US" altLang="en-US" sz="2400" b="1">
                <a:solidFill>
                  <a:srgbClr val="006699"/>
                </a:solidFill>
                <a:latin typeface="Arial Black" pitchFamily="34" charset="0"/>
              </a:rPr>
              <a:t>                    </a:t>
            </a:r>
          </a:p>
          <a:p>
            <a:pPr>
              <a:spcBef>
                <a:spcPct val="50000"/>
              </a:spcBef>
            </a:pPr>
            <a:r>
              <a:rPr lang="en-US" altLang="en-US" sz="2300" b="1">
                <a:latin typeface="Verdana" pitchFamily="34" charset="0"/>
              </a:rPr>
              <a:t>Convert.</a:t>
            </a:r>
          </a:p>
          <a:p>
            <a:pPr>
              <a:spcBef>
                <a:spcPct val="50000"/>
              </a:spcBef>
            </a:pPr>
            <a:r>
              <a:rPr lang="en-US" altLang="en-US" sz="2300" b="1">
                <a:latin typeface="Verdana" pitchFamily="34" charset="0"/>
              </a:rPr>
              <a:t>B. </a:t>
            </a:r>
            <a:r>
              <a:rPr lang="en-US" altLang="en-US" sz="2300">
                <a:latin typeface="Verdana" pitchFamily="34" charset="0"/>
              </a:rPr>
              <a:t>The ball of clay has a mass of 4 kg.                     </a:t>
            </a:r>
            <a:r>
              <a:rPr lang="en-US" altLang="en-US" sz="2300">
                <a:solidFill>
                  <a:schemeClr val="bg1"/>
                </a:solidFill>
                <a:latin typeface="Verdana" pitchFamily="34" charset="0"/>
              </a:rPr>
              <a:t>T</a:t>
            </a:r>
            <a:r>
              <a:rPr lang="en-US" altLang="en-US" sz="2300">
                <a:latin typeface="Verdana" pitchFamily="34" charset="0"/>
              </a:rPr>
              <a:t>   4 kg = _____ g</a:t>
            </a:r>
            <a:endParaRPr lang="en-US" altLang="en-US" sz="2300" b="1">
              <a:latin typeface="Verdana" pitchFamily="34" charset="0"/>
            </a:endParaRPr>
          </a:p>
        </p:txBody>
      </p:sp>
      <p:sp>
        <p:nvSpPr>
          <p:cNvPr id="30723" name="Text Box 3"/>
          <p:cNvSpPr txBox="1">
            <a:spLocks noChangeArrowheads="1"/>
          </p:cNvSpPr>
          <p:nvPr/>
        </p:nvSpPr>
        <p:spPr bwMode="auto">
          <a:xfrm>
            <a:off x="3962400" y="2819400"/>
            <a:ext cx="5334000" cy="79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300" i="1">
                <a:solidFill>
                  <a:srgbClr val="3366FF"/>
                </a:solidFill>
                <a:latin typeface="Verdana" pitchFamily="34" charset="0"/>
              </a:rPr>
              <a:t>1 kg = 1,000 g, bigger unit to smaller unit, so multiply by 1,000.</a:t>
            </a:r>
          </a:p>
        </p:txBody>
      </p:sp>
      <p:sp>
        <p:nvSpPr>
          <p:cNvPr id="30725" name="Text Box 5"/>
          <p:cNvSpPr txBox="1">
            <a:spLocks noChangeArrowheads="1"/>
          </p:cNvSpPr>
          <p:nvPr/>
        </p:nvSpPr>
        <p:spPr bwMode="auto">
          <a:xfrm>
            <a:off x="838200" y="3276600"/>
            <a:ext cx="3522663" cy="44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300">
                <a:latin typeface="Verdana" pitchFamily="34" charset="0"/>
              </a:rPr>
              <a:t>4 kg = (4 • 1,000) g</a:t>
            </a:r>
          </a:p>
        </p:txBody>
      </p:sp>
      <p:sp>
        <p:nvSpPr>
          <p:cNvPr id="30726" name="Text Box 6"/>
          <p:cNvSpPr txBox="1">
            <a:spLocks noChangeArrowheads="1"/>
          </p:cNvSpPr>
          <p:nvPr/>
        </p:nvSpPr>
        <p:spPr bwMode="auto">
          <a:xfrm>
            <a:off x="855663" y="5334000"/>
            <a:ext cx="4208462" cy="44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300">
                <a:latin typeface="Verdana" pitchFamily="34" charset="0"/>
              </a:rPr>
              <a:t>0.8 L = (0.8 • 1,000) mL</a:t>
            </a:r>
          </a:p>
        </p:txBody>
      </p:sp>
      <p:grpSp>
        <p:nvGrpSpPr>
          <p:cNvPr id="30727" name="Group 7"/>
          <p:cNvGrpSpPr>
            <a:grpSpLocks/>
          </p:cNvGrpSpPr>
          <p:nvPr/>
        </p:nvGrpSpPr>
        <p:grpSpPr bwMode="auto">
          <a:xfrm>
            <a:off x="0" y="0"/>
            <a:ext cx="9144000" cy="6862763"/>
            <a:chOff x="0" y="0"/>
            <a:chExt cx="5760" cy="4323"/>
          </a:xfrm>
        </p:grpSpPr>
        <p:pic>
          <p:nvPicPr>
            <p:cNvPr id="30728" name="Picture 8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0"/>
              <a:ext cx="5760" cy="4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30729" name="Picture 9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0" y="4129"/>
              <a:ext cx="576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30730" name="Text Box 10"/>
            <p:cNvSpPr txBox="1">
              <a:spLocks noChangeArrowheads="1"/>
            </p:cNvSpPr>
            <p:nvPr/>
          </p:nvSpPr>
          <p:spPr bwMode="auto">
            <a:xfrm>
              <a:off x="1" y="4131"/>
              <a:ext cx="66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400" b="1">
                  <a:solidFill>
                    <a:schemeClr val="bg1"/>
                  </a:solidFill>
                  <a:latin typeface="Verdana" pitchFamily="34" charset="0"/>
                </a:rPr>
                <a:t>Course 1</a:t>
              </a:r>
              <a:endParaRPr lang="en-US" sz="800" b="1"/>
            </a:p>
          </p:txBody>
        </p:sp>
        <p:sp>
          <p:nvSpPr>
            <p:cNvPr id="30731" name="Text Box 11"/>
            <p:cNvSpPr txBox="1">
              <a:spLocks noChangeArrowheads="1"/>
            </p:cNvSpPr>
            <p:nvPr/>
          </p:nvSpPr>
          <p:spPr bwMode="auto">
            <a:xfrm>
              <a:off x="96" y="53"/>
              <a:ext cx="543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3200" b="1">
                  <a:latin typeface="Arial Black" pitchFamily="34" charset="0"/>
                </a:rPr>
                <a:t>9-4</a:t>
              </a:r>
              <a:endParaRPr lang="en-US" sz="800"/>
            </a:p>
          </p:txBody>
        </p:sp>
        <p:sp>
          <p:nvSpPr>
            <p:cNvPr id="30732" name="Text Box 12"/>
            <p:cNvSpPr txBox="1">
              <a:spLocks noChangeArrowheads="1"/>
            </p:cNvSpPr>
            <p:nvPr/>
          </p:nvSpPr>
          <p:spPr bwMode="auto">
            <a:xfrm>
              <a:off x="672" y="62"/>
              <a:ext cx="5088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3200">
                  <a:solidFill>
                    <a:schemeClr val="bg1"/>
                  </a:solidFill>
                  <a:latin typeface="Arial Black" pitchFamily="34" charset="0"/>
                </a:rPr>
                <a:t>Converting Metric Units</a:t>
              </a:r>
              <a:endParaRPr lang="en-US" sz="2400">
                <a:latin typeface="Verdana" pitchFamily="34" charset="0"/>
              </a:endParaRPr>
            </a:p>
          </p:txBody>
        </p:sp>
      </p:grpSp>
      <p:sp>
        <p:nvSpPr>
          <p:cNvPr id="30733" name="Text Box 13"/>
          <p:cNvSpPr txBox="1">
            <a:spLocks noChangeArrowheads="1"/>
          </p:cNvSpPr>
          <p:nvPr/>
        </p:nvSpPr>
        <p:spPr bwMode="auto">
          <a:xfrm>
            <a:off x="855663" y="3824288"/>
            <a:ext cx="3522662" cy="442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300">
                <a:latin typeface="Verdana" pitchFamily="34" charset="0"/>
              </a:rPr>
              <a:t>4 kg = 4,000 g</a:t>
            </a:r>
          </a:p>
        </p:txBody>
      </p:sp>
      <p:sp>
        <p:nvSpPr>
          <p:cNvPr id="30734" name="Text Box 14"/>
          <p:cNvSpPr txBox="1">
            <a:spLocks noChangeArrowheads="1"/>
          </p:cNvSpPr>
          <p:nvPr/>
        </p:nvSpPr>
        <p:spPr bwMode="auto">
          <a:xfrm>
            <a:off x="855663" y="5867400"/>
            <a:ext cx="4208462" cy="44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300">
                <a:latin typeface="Verdana" pitchFamily="34" charset="0"/>
              </a:rPr>
              <a:t>0.8 L = 800 mL</a:t>
            </a:r>
          </a:p>
        </p:txBody>
      </p:sp>
      <p:sp>
        <p:nvSpPr>
          <p:cNvPr id="30735" name="Text Box 15"/>
          <p:cNvSpPr txBox="1">
            <a:spLocks noChangeArrowheads="1"/>
          </p:cNvSpPr>
          <p:nvPr/>
        </p:nvSpPr>
        <p:spPr bwMode="auto">
          <a:xfrm>
            <a:off x="3962400" y="3581400"/>
            <a:ext cx="5105400" cy="79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300" i="1">
                <a:solidFill>
                  <a:srgbClr val="3366FF"/>
                </a:solidFill>
                <a:latin typeface="Verdana" pitchFamily="34" charset="0"/>
              </a:rPr>
              <a:t>Move the decimal point 3 places to the right. </a:t>
            </a:r>
          </a:p>
        </p:txBody>
      </p:sp>
      <p:sp>
        <p:nvSpPr>
          <p:cNvPr id="30736" name="Text Box 16"/>
          <p:cNvSpPr txBox="1">
            <a:spLocks noChangeArrowheads="1"/>
          </p:cNvSpPr>
          <p:nvPr/>
        </p:nvSpPr>
        <p:spPr bwMode="auto">
          <a:xfrm>
            <a:off x="3962400" y="4648200"/>
            <a:ext cx="5410200" cy="79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300" i="1">
                <a:solidFill>
                  <a:srgbClr val="3366FF"/>
                </a:solidFill>
                <a:latin typeface="Verdana" pitchFamily="34" charset="0"/>
              </a:rPr>
              <a:t>1 L = 1,000 mL, bigger unit to smaller unit, so multiply by 1,000.</a:t>
            </a:r>
          </a:p>
        </p:txBody>
      </p:sp>
      <p:sp>
        <p:nvSpPr>
          <p:cNvPr id="30737" name="Text Box 17"/>
          <p:cNvSpPr txBox="1">
            <a:spLocks noChangeArrowheads="1"/>
          </p:cNvSpPr>
          <p:nvPr/>
        </p:nvSpPr>
        <p:spPr bwMode="auto">
          <a:xfrm>
            <a:off x="3962400" y="5654675"/>
            <a:ext cx="5105400" cy="79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300" i="1">
                <a:solidFill>
                  <a:srgbClr val="3366FF"/>
                </a:solidFill>
                <a:latin typeface="Verdana" pitchFamily="34" charset="0"/>
              </a:rPr>
              <a:t>Move the decimal point 3 places to the right. </a:t>
            </a:r>
          </a:p>
        </p:txBody>
      </p:sp>
      <p:sp>
        <p:nvSpPr>
          <p:cNvPr id="30738" name="Text Box 18"/>
          <p:cNvSpPr txBox="1">
            <a:spLocks noChangeArrowheads="1"/>
          </p:cNvSpPr>
          <p:nvPr/>
        </p:nvSpPr>
        <p:spPr bwMode="auto">
          <a:xfrm>
            <a:off x="381000" y="4311650"/>
            <a:ext cx="8153400" cy="79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300" b="1">
                <a:latin typeface="Verdana" pitchFamily="34" charset="0"/>
              </a:rPr>
              <a:t>C. </a:t>
            </a:r>
            <a:r>
              <a:rPr lang="en-US" altLang="en-US" sz="2300">
                <a:latin typeface="Verdana" pitchFamily="34" charset="0"/>
              </a:rPr>
              <a:t>The bottle of water contains 0.8 L.                        </a:t>
            </a:r>
            <a:r>
              <a:rPr lang="en-US" altLang="en-US" sz="2300">
                <a:solidFill>
                  <a:schemeClr val="bg1"/>
                </a:solidFill>
                <a:latin typeface="Verdana" pitchFamily="34" charset="0"/>
              </a:rPr>
              <a:t>T</a:t>
            </a:r>
            <a:r>
              <a:rPr lang="en-US" altLang="en-US" sz="2300">
                <a:latin typeface="Verdana" pitchFamily="34" charset="0"/>
              </a:rPr>
              <a:t>   0.8 L = ____ mL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07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07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07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07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07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307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07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07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307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07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07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3" grpId="0"/>
      <p:bldP spid="30725" grpId="0"/>
      <p:bldP spid="30726" grpId="0"/>
      <p:bldP spid="30733" grpId="0"/>
      <p:bldP spid="30734" grpId="0"/>
      <p:bldP spid="30735" grpId="0"/>
      <p:bldP spid="30736" grpId="0"/>
      <p:bldP spid="30737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856</TotalTime>
  <Words>1133</Words>
  <Application>Microsoft Office PowerPoint</Application>
  <PresentationFormat>On-screen Show (4:3)</PresentationFormat>
  <Paragraphs>210</Paragraphs>
  <Slides>17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AGaramond</vt:lpstr>
      <vt:lpstr>Arial</vt:lpstr>
      <vt:lpstr>Arial Black</vt:lpstr>
      <vt:lpstr>Symbol</vt:lpstr>
      <vt:lpstr>Verdana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Zuleika Livingston</dc:creator>
  <cp:lastModifiedBy>Zuleika Livingston</cp:lastModifiedBy>
  <cp:revision>46</cp:revision>
  <dcterms:created xsi:type="dcterms:W3CDTF">2002-12-18T00:51:14Z</dcterms:created>
  <dcterms:modified xsi:type="dcterms:W3CDTF">2015-02-11T02:56:12Z</dcterms:modified>
</cp:coreProperties>
</file>